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Economica"/>
      <p:regular r:id="rId19"/>
      <p:bold r:id="rId20"/>
      <p:italic r:id="rId21"/>
      <p:boldItalic r:id="rId22"/>
    </p:embeddedFont>
    <p:embeddedFont>
      <p:font typeface="Lato"/>
      <p:regular r:id="rId23"/>
      <p:bold r:id="rId24"/>
      <p:italic r:id="rId25"/>
      <p:boldItalic r:id="rId26"/>
    </p:embeddedFont>
    <p:embeddedFont>
      <p:font typeface="Poppins"/>
      <p:regular r:id="rId27"/>
      <p:bold r:id="rId28"/>
      <p:italic r:id="rId29"/>
      <p:boldItalic r:id="rId30"/>
    </p:embeddedFont>
    <p:embeddedFont>
      <p:font typeface="Helvetica Neue"/>
      <p:regular r:id="rId31"/>
      <p:bold r:id="rId32"/>
      <p:italic r:id="rId33"/>
      <p:boldItalic r:id="rId34"/>
    </p:embeddedFont>
    <p:embeddedFont>
      <p:font typeface="Open Sans Light"/>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3" roundtripDataSignature="AMtx7mgpjfrfMgagBPdIyOlPJ5lTU1QM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font" Target="fonts/Economica-bold.fntdata"/><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font" Target="fonts/Economica-boldItalic.fntdata"/><Relationship Id="rId21" Type="http://schemas.openxmlformats.org/officeDocument/2006/relationships/font" Target="fonts/Economica-italic.fntdata"/><Relationship Id="rId43" Type="http://customschemas.google.com/relationships/presentationmetadata" Target="meta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regular.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HelveticaNeue-italic.fntdata"/><Relationship Id="rId10" Type="http://schemas.openxmlformats.org/officeDocument/2006/relationships/slide" Target="slides/slide5.xml"/><Relationship Id="rId32" Type="http://schemas.openxmlformats.org/officeDocument/2006/relationships/font" Target="fonts/HelveticaNeue-bold.fntdata"/><Relationship Id="rId13" Type="http://schemas.openxmlformats.org/officeDocument/2006/relationships/slide" Target="slides/slide8.xml"/><Relationship Id="rId35" Type="http://schemas.openxmlformats.org/officeDocument/2006/relationships/font" Target="fonts/OpenSansLight-regular.fntdata"/><Relationship Id="rId12" Type="http://schemas.openxmlformats.org/officeDocument/2006/relationships/slide" Target="slides/slide7.xml"/><Relationship Id="rId34" Type="http://schemas.openxmlformats.org/officeDocument/2006/relationships/font" Target="fonts/HelveticaNeue-boldItalic.fntdata"/><Relationship Id="rId15" Type="http://schemas.openxmlformats.org/officeDocument/2006/relationships/slide" Target="slides/slide10.xml"/><Relationship Id="rId37" Type="http://schemas.openxmlformats.org/officeDocument/2006/relationships/font" Target="fonts/OpenSansLight-italic.fntdata"/><Relationship Id="rId14" Type="http://schemas.openxmlformats.org/officeDocument/2006/relationships/slide" Target="slides/slide9.xml"/><Relationship Id="rId36" Type="http://schemas.openxmlformats.org/officeDocument/2006/relationships/font" Target="fonts/OpenSansLight-bold.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OpenSansLight-boldItalic.fntdata"/><Relationship Id="rId19" Type="http://schemas.openxmlformats.org/officeDocument/2006/relationships/font" Target="fonts/Economic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0"/>
              </a:spcBef>
              <a:spcAft>
                <a:spcPts val="0"/>
              </a:spcAft>
              <a:buSzPts val="1100"/>
              <a:buNone/>
            </a:pPr>
            <a:r>
              <a:t/>
            </a:r>
            <a:endParaRPr/>
          </a:p>
        </p:txBody>
      </p:sp>
      <p:sp>
        <p:nvSpPr>
          <p:cNvPr id="73" name="Google Shape;7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0: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295275" lvl="0" marL="457200" rtl="0" algn="l">
              <a:lnSpc>
                <a:spcPct val="100000"/>
              </a:lnSpc>
              <a:spcBef>
                <a:spcPts val="0"/>
              </a:spcBef>
              <a:spcAft>
                <a:spcPts val="0"/>
              </a:spcAft>
              <a:buClr>
                <a:schemeClr val="dk1"/>
              </a:buClr>
              <a:buSzPts val="1050"/>
              <a:buFont typeface="Helvetica Neue"/>
              <a:buChar char="●"/>
            </a:pPr>
            <a:r>
              <a:rPr lang="en-GB" sz="1050">
                <a:solidFill>
                  <a:schemeClr val="dk1"/>
                </a:solidFill>
                <a:highlight>
                  <a:srgbClr val="FFFFFF"/>
                </a:highlight>
                <a:latin typeface="Helvetica Neue"/>
                <a:ea typeface="Helvetica Neue"/>
                <a:cs typeface="Helvetica Neue"/>
                <a:sym typeface="Helvetica Neue"/>
              </a:rPr>
              <a:t>In comes the concept of lakehouse!</a:t>
            </a:r>
            <a:endParaRPr sz="1050">
              <a:solidFill>
                <a:schemeClr val="dk1"/>
              </a:solidFill>
              <a:highlight>
                <a:srgbClr val="FFFFFF"/>
              </a:highlight>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sz="1050">
              <a:solidFill>
                <a:schemeClr val="dk1"/>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rPr lang="en-GB" sz="1050">
                <a:solidFill>
                  <a:schemeClr val="dk1"/>
                </a:solidFill>
                <a:highlight>
                  <a:srgbClr val="FFFFFF"/>
                </a:highlight>
                <a:latin typeface="Helvetica Neue"/>
                <a:ea typeface="Helvetica Neue"/>
                <a:cs typeface="Helvetica Neue"/>
                <a:sym typeface="Helvetica Neue"/>
              </a:rPr>
              <a:t>Whereas data lakes are entirely agnostic about what kind of data you put in them, the lakehouse approach specifies how to build data lakes in such a way that you can get much of the benefits of data warehouses: reliability, performance, and data quality management, while retaining the openness and scale of data lakes. </a:t>
            </a:r>
            <a:endParaRPr sz="1050">
              <a:solidFill>
                <a:schemeClr val="dk1"/>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sz="1050">
              <a:solidFill>
                <a:schemeClr val="dk1"/>
              </a:solidFill>
              <a:highlight>
                <a:srgbClr val="FFFFFF"/>
              </a:highlight>
              <a:latin typeface="Helvetica Neue"/>
              <a:ea typeface="Helvetica Neue"/>
              <a:cs typeface="Helvetica Neue"/>
              <a:sym typeface="Helvetica Neue"/>
            </a:endParaRPr>
          </a:p>
          <a:p>
            <a:pPr indent="-295275" lvl="0" marL="457200" rtl="0" algn="l">
              <a:lnSpc>
                <a:spcPct val="115000"/>
              </a:lnSpc>
              <a:spcBef>
                <a:spcPts val="1100"/>
              </a:spcBef>
              <a:spcAft>
                <a:spcPts val="0"/>
              </a:spcAft>
              <a:buClr>
                <a:schemeClr val="dk1"/>
              </a:buClr>
              <a:buSzPts val="1050"/>
              <a:buFont typeface="Helvetica Neue"/>
              <a:buChar char="●"/>
            </a:pPr>
            <a:r>
              <a:rPr b="1" lang="en-GB" sz="1050">
                <a:solidFill>
                  <a:schemeClr val="dk1"/>
                </a:solidFill>
                <a:highlight>
                  <a:srgbClr val="FFFFFF"/>
                </a:highlight>
                <a:latin typeface="Helvetica Neue"/>
                <a:ea typeface="Helvetica Neue"/>
                <a:cs typeface="Helvetica Neue"/>
                <a:sym typeface="Helvetica Neue"/>
              </a:rPr>
              <a:t>ACID transactions</a:t>
            </a:r>
            <a:r>
              <a:rPr lang="en-GB" sz="1050">
                <a:solidFill>
                  <a:schemeClr val="dk1"/>
                </a:solidFill>
                <a:highlight>
                  <a:srgbClr val="FFFFFF"/>
                </a:highlight>
                <a:latin typeface="Helvetica Neue"/>
                <a:ea typeface="Helvetica Neue"/>
                <a:cs typeface="Helvetica Neue"/>
                <a:sym typeface="Helvetica Neue"/>
              </a:rPr>
              <a:t>: Every operation is transactional. This means that every operation either fully succeeds or aborts. When aborted, it’s logged, and any residue is cleaned so you can retry later. Modification of existing data is possible because transactions allow you to do fine-grained updates. Real-time operations are consistent, and the historical data versions are automatically stored. The lakehouse also provides snapshots of data to allow developers to easily access and revert to earlier versions for audits, rollbacks, or experiment reproductions.</a:t>
            </a:r>
            <a:endParaRPr sz="1050">
              <a:solidFill>
                <a:schemeClr val="dk1"/>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chemeClr val="dk1"/>
              </a:buClr>
              <a:buSzPts val="1050"/>
              <a:buFont typeface="Helvetica Neue"/>
              <a:buChar char="●"/>
            </a:pPr>
            <a:r>
              <a:rPr b="1" lang="en-GB" sz="1050">
                <a:solidFill>
                  <a:schemeClr val="dk1"/>
                </a:solidFill>
                <a:highlight>
                  <a:srgbClr val="FFFFFF"/>
                </a:highlight>
                <a:latin typeface="Helvetica Neue"/>
                <a:ea typeface="Helvetica Neue"/>
                <a:cs typeface="Helvetica Neue"/>
                <a:sym typeface="Helvetica Neue"/>
              </a:rPr>
              <a:t>Handling large metadata</a:t>
            </a:r>
            <a:r>
              <a:rPr lang="en-GB" sz="1050">
                <a:solidFill>
                  <a:schemeClr val="dk1"/>
                </a:solidFill>
                <a:highlight>
                  <a:srgbClr val="FFFFFF"/>
                </a:highlight>
                <a:latin typeface="Helvetica Neue"/>
                <a:ea typeface="Helvetica Neue"/>
                <a:cs typeface="Helvetica Neue"/>
                <a:sym typeface="Helvetica Neue"/>
              </a:rPr>
              <a:t>: The lakehouse architecture treats metadata just like data. As a result, it can handle large tables and small files.</a:t>
            </a:r>
            <a:endParaRPr sz="1050">
              <a:solidFill>
                <a:schemeClr val="dk1"/>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chemeClr val="dk1"/>
              </a:buClr>
              <a:buSzPts val="1050"/>
              <a:buFont typeface="Helvetica Neue"/>
              <a:buChar char="●"/>
            </a:pPr>
            <a:r>
              <a:rPr b="1" lang="en-GB" sz="1050">
                <a:solidFill>
                  <a:schemeClr val="dk1"/>
                </a:solidFill>
                <a:highlight>
                  <a:srgbClr val="FFFFFF"/>
                </a:highlight>
                <a:latin typeface="Helvetica Neue"/>
                <a:ea typeface="Helvetica Neue"/>
                <a:cs typeface="Helvetica Neue"/>
                <a:sym typeface="Helvetica Neue"/>
              </a:rPr>
              <a:t>Indexing</a:t>
            </a:r>
            <a:r>
              <a:rPr lang="en-GB" sz="1050">
                <a:solidFill>
                  <a:schemeClr val="dk1"/>
                </a:solidFill>
                <a:highlight>
                  <a:srgbClr val="FFFFFF"/>
                </a:highlight>
                <a:latin typeface="Helvetica Neue"/>
                <a:ea typeface="Helvetica Neue"/>
                <a:cs typeface="Helvetica Neue"/>
                <a:sym typeface="Helvetica Neue"/>
              </a:rPr>
              <a:t>: Along with data partitioning, the lakehouse architecture includes various statistical techniques. For example, bloom filters, a trick to avoid unnecessarily scanning through data blocks that can't have any query results in them to avoid reading big portions of the data altogether and deliver massive speed-ups.</a:t>
            </a:r>
            <a:endParaRPr sz="1050">
              <a:solidFill>
                <a:schemeClr val="dk1"/>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chemeClr val="dk1"/>
              </a:buClr>
              <a:buSzPts val="1050"/>
              <a:buFont typeface="Helvetica Neue"/>
              <a:buChar char="●"/>
            </a:pPr>
            <a:r>
              <a:rPr b="1" lang="en-GB" sz="1050">
                <a:solidFill>
                  <a:schemeClr val="dk1"/>
                </a:solidFill>
                <a:highlight>
                  <a:srgbClr val="FFFFFF"/>
                </a:highlight>
                <a:latin typeface="Helvetica Neue"/>
                <a:ea typeface="Helvetica Neue"/>
                <a:cs typeface="Helvetica Neue"/>
                <a:sym typeface="Helvetica Neue"/>
              </a:rPr>
              <a:t>Schema validation</a:t>
            </a:r>
            <a:r>
              <a:rPr lang="en-GB" sz="1050">
                <a:solidFill>
                  <a:schemeClr val="dk1"/>
                </a:solidFill>
                <a:highlight>
                  <a:srgbClr val="FFFFFF"/>
                </a:highlight>
                <a:latin typeface="Helvetica Neue"/>
                <a:ea typeface="Helvetica Neue"/>
                <a:cs typeface="Helvetica Neue"/>
                <a:sym typeface="Helvetica Neue"/>
              </a:rPr>
              <a:t>: All your data that goes into a table must adhere strictly to a defined schema. If the data doesn't satisfy the schema, it’s moved into a quarantine area where you can examine it later and resolve the issues.</a:t>
            </a:r>
            <a:endParaRPr sz="1050">
              <a:solidFill>
                <a:schemeClr val="dk1"/>
              </a:solidFill>
              <a:highlight>
                <a:srgbClr val="FFFFFF"/>
              </a:highlight>
              <a:latin typeface="Helvetica Neue"/>
              <a:ea typeface="Helvetica Neue"/>
              <a:cs typeface="Helvetica Neue"/>
              <a:sym typeface="Helvetica Neue"/>
            </a:endParaRPr>
          </a:p>
          <a:p>
            <a:pPr indent="0" lvl="0" marL="0" rtl="0" algn="l">
              <a:lnSpc>
                <a:spcPct val="100000"/>
              </a:lnSpc>
              <a:spcBef>
                <a:spcPts val="700"/>
              </a:spcBef>
              <a:spcAft>
                <a:spcPts val="0"/>
              </a:spcAft>
              <a:buSzPts val="1100"/>
              <a:buNone/>
            </a:pPr>
            <a:r>
              <a:t/>
            </a:r>
            <a:endParaRPr sz="1050">
              <a:solidFill>
                <a:schemeClr val="dk1"/>
              </a:solidFill>
              <a:highlight>
                <a:srgbClr val="FFFFFF"/>
              </a:highlight>
              <a:latin typeface="Helvetica Neue"/>
              <a:ea typeface="Helvetica Neue"/>
              <a:cs typeface="Helvetica Neue"/>
              <a:sym typeface="Helvetica Neue"/>
            </a:endParaRPr>
          </a:p>
        </p:txBody>
      </p:sp>
      <p:sp>
        <p:nvSpPr>
          <p:cNvPr id="132" name="Google Shape;13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295275" lvl="0" marL="457200" rtl="0" algn="l">
              <a:lnSpc>
                <a:spcPct val="100000"/>
              </a:lnSpc>
              <a:spcBef>
                <a:spcPts val="700"/>
              </a:spcBef>
              <a:spcAft>
                <a:spcPts val="0"/>
              </a:spcAft>
              <a:buClr>
                <a:schemeClr val="dk1"/>
              </a:buClr>
              <a:buSzPts val="1050"/>
              <a:buFont typeface="Helvetica Neue"/>
              <a:buChar char="●"/>
            </a:pPr>
            <a:r>
              <a:rPr lang="en-GB" sz="1050">
                <a:solidFill>
                  <a:schemeClr val="dk1"/>
                </a:solidFill>
                <a:highlight>
                  <a:srgbClr val="FFFFFF"/>
                </a:highlight>
                <a:latin typeface="Helvetica Neue"/>
                <a:ea typeface="Helvetica Neue"/>
                <a:cs typeface="Helvetica Neue"/>
                <a:sym typeface="Helvetica Neue"/>
              </a:rPr>
              <a:t>One of the products that supports a data lake is known as delta lake</a:t>
            </a:r>
            <a:endParaRPr sz="1050">
              <a:solidFill>
                <a:schemeClr val="dk1"/>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chemeClr val="dk1"/>
              </a:buClr>
              <a:buSzPts val="1050"/>
              <a:buFont typeface="Helvetica Neue"/>
              <a:buChar char="●"/>
            </a:pPr>
            <a:r>
              <a:rPr lang="en-GB" sz="1050">
                <a:solidFill>
                  <a:schemeClr val="dk1"/>
                </a:solidFill>
                <a:highlight>
                  <a:srgbClr val="FFFFFF"/>
                </a:highlight>
                <a:latin typeface="Helvetica Neue"/>
                <a:ea typeface="Helvetica Neue"/>
                <a:cs typeface="Helvetica Neue"/>
                <a:sym typeface="Helvetica Neue"/>
              </a:rPr>
              <a:t>With this you have the ability to ingest data, </a:t>
            </a:r>
            <a:r>
              <a:rPr lang="en-GB" sz="1050">
                <a:solidFill>
                  <a:schemeClr val="dk1"/>
                </a:solidFill>
                <a:highlight>
                  <a:srgbClr val="FFFFFF"/>
                </a:highlight>
                <a:latin typeface="Helvetica Neue"/>
                <a:ea typeface="Helvetica Neue"/>
                <a:cs typeface="Helvetica Neue"/>
                <a:sym typeface="Helvetica Neue"/>
              </a:rPr>
              <a:t>within</a:t>
            </a:r>
            <a:r>
              <a:rPr lang="en-GB" sz="1050">
                <a:solidFill>
                  <a:schemeClr val="dk1"/>
                </a:solidFill>
                <a:highlight>
                  <a:srgbClr val="FFFFFF"/>
                </a:highlight>
                <a:latin typeface="Helvetica Neue"/>
                <a:ea typeface="Helvetica Neue"/>
                <a:cs typeface="Helvetica Neue"/>
                <a:sym typeface="Helvetica Neue"/>
              </a:rPr>
              <a:t> in batch of streaming</a:t>
            </a:r>
            <a:endParaRPr sz="1050">
              <a:solidFill>
                <a:schemeClr val="dk1"/>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chemeClr val="dk1"/>
              </a:buClr>
              <a:buSzPts val="1050"/>
              <a:buFont typeface="Helvetica Neue"/>
              <a:buChar char="●"/>
            </a:pPr>
            <a:r>
              <a:rPr lang="en-GB" sz="1050">
                <a:solidFill>
                  <a:schemeClr val="dk1"/>
                </a:solidFill>
                <a:highlight>
                  <a:srgbClr val="FFFFFF"/>
                </a:highlight>
                <a:latin typeface="Helvetica Neue"/>
                <a:ea typeface="Helvetica Neue"/>
                <a:cs typeface="Helvetica Neue"/>
                <a:sym typeface="Helvetica Neue"/>
              </a:rPr>
              <a:t>From there you store it into a few layers, </a:t>
            </a:r>
            <a:r>
              <a:rPr lang="en-GB" sz="1050">
                <a:solidFill>
                  <a:schemeClr val="dk1"/>
                </a:solidFill>
                <a:highlight>
                  <a:srgbClr val="FFFFFF"/>
                </a:highlight>
                <a:latin typeface="Helvetica Neue"/>
                <a:ea typeface="Helvetica Neue"/>
                <a:cs typeface="Helvetica Neue"/>
                <a:sym typeface="Helvetica Neue"/>
              </a:rPr>
              <a:t>bronze</a:t>
            </a:r>
            <a:r>
              <a:rPr lang="en-GB" sz="1050">
                <a:solidFill>
                  <a:schemeClr val="dk1"/>
                </a:solidFill>
                <a:highlight>
                  <a:srgbClr val="FFFFFF"/>
                </a:highlight>
                <a:latin typeface="Helvetica Neue"/>
                <a:ea typeface="Helvetica Neue"/>
                <a:cs typeface="Helvetica Neue"/>
                <a:sym typeface="Helvetica Neue"/>
              </a:rPr>
              <a:t> which is just raw, then you can </a:t>
            </a:r>
            <a:r>
              <a:rPr lang="en-GB" sz="1050">
                <a:solidFill>
                  <a:schemeClr val="dk1"/>
                </a:solidFill>
                <a:highlight>
                  <a:srgbClr val="FFFFFF"/>
                </a:highlight>
                <a:latin typeface="Helvetica Neue"/>
                <a:ea typeface="Helvetica Neue"/>
                <a:cs typeface="Helvetica Neue"/>
                <a:sym typeface="Helvetica Neue"/>
              </a:rPr>
              <a:t>refine</a:t>
            </a:r>
            <a:r>
              <a:rPr lang="en-GB" sz="1050">
                <a:solidFill>
                  <a:schemeClr val="dk1"/>
                </a:solidFill>
                <a:highlight>
                  <a:srgbClr val="FFFFFF"/>
                </a:highlight>
                <a:latin typeface="Helvetica Neue"/>
                <a:ea typeface="Helvetica Neue"/>
                <a:cs typeface="Helvetica Neue"/>
                <a:sym typeface="Helvetica Neue"/>
              </a:rPr>
              <a:t> it simple (names, cast, nulls), then </a:t>
            </a:r>
            <a:r>
              <a:rPr lang="en-GB" sz="1050">
                <a:solidFill>
                  <a:schemeClr val="dk1"/>
                </a:solidFill>
                <a:highlight>
                  <a:srgbClr val="FFFFFF"/>
                </a:highlight>
                <a:latin typeface="Helvetica Neue"/>
                <a:ea typeface="Helvetica Neue"/>
                <a:cs typeface="Helvetica Neue"/>
                <a:sym typeface="Helvetica Neue"/>
              </a:rPr>
              <a:t>aggregate</a:t>
            </a:r>
            <a:r>
              <a:rPr lang="en-GB" sz="1050">
                <a:solidFill>
                  <a:schemeClr val="dk1"/>
                </a:solidFill>
                <a:highlight>
                  <a:srgbClr val="FFFFFF"/>
                </a:highlight>
                <a:latin typeface="Helvetica Neue"/>
                <a:ea typeface="Helvetica Neue"/>
                <a:cs typeface="Helvetica Neue"/>
                <a:sym typeface="Helvetica Neue"/>
              </a:rPr>
              <a:t> it for end users</a:t>
            </a:r>
            <a:endParaRPr sz="1050">
              <a:solidFill>
                <a:schemeClr val="dk1"/>
              </a:solidFill>
              <a:highlight>
                <a:srgbClr val="FFFFFF"/>
              </a:highlight>
              <a:latin typeface="Helvetica Neue"/>
              <a:ea typeface="Helvetica Neue"/>
              <a:cs typeface="Helvetica Neue"/>
              <a:sym typeface="Helvetica Neue"/>
            </a:endParaRPr>
          </a:p>
          <a:p>
            <a:pPr indent="-295275" lvl="0" marL="457200" rtl="0" algn="l">
              <a:lnSpc>
                <a:spcPct val="100000"/>
              </a:lnSpc>
              <a:spcBef>
                <a:spcPts val="0"/>
              </a:spcBef>
              <a:spcAft>
                <a:spcPts val="0"/>
              </a:spcAft>
              <a:buClr>
                <a:schemeClr val="dk1"/>
              </a:buClr>
              <a:buSzPts val="1050"/>
              <a:buFont typeface="Helvetica Neue"/>
              <a:buChar char="●"/>
            </a:pPr>
            <a:r>
              <a:t/>
            </a:r>
            <a:endParaRPr sz="1050">
              <a:solidFill>
                <a:schemeClr val="dk1"/>
              </a:solidFill>
              <a:highlight>
                <a:srgbClr val="FFFFFF"/>
              </a:highlight>
              <a:latin typeface="Helvetica Neue"/>
              <a:ea typeface="Helvetica Neue"/>
              <a:cs typeface="Helvetica Neue"/>
              <a:sym typeface="Helvetica Neue"/>
            </a:endParaRPr>
          </a:p>
        </p:txBody>
      </p:sp>
      <p:sp>
        <p:nvSpPr>
          <p:cNvPr id="142" name="Google Shape;14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0"/>
              </a:spcBef>
              <a:spcAft>
                <a:spcPts val="0"/>
              </a:spcAft>
              <a:buSzPts val="1100"/>
              <a:buNone/>
            </a:pPr>
            <a:r>
              <a:t/>
            </a:r>
            <a:endParaRPr/>
          </a:p>
        </p:txBody>
      </p:sp>
      <p:sp>
        <p:nvSpPr>
          <p:cNvPr id="148" name="Google Shape;14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0"/>
              </a:spcBef>
              <a:spcAft>
                <a:spcPts val="0"/>
              </a:spcAft>
              <a:buSzPts val="1100"/>
              <a:buNone/>
            </a:pPr>
            <a:r>
              <a:t/>
            </a:r>
            <a:endParaRPr/>
          </a:p>
        </p:txBody>
      </p:sp>
      <p:sp>
        <p:nvSpPr>
          <p:cNvPr id="154" name="Google Shape;15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295275" lvl="0" marL="457200" rtl="0" algn="l">
              <a:lnSpc>
                <a:spcPct val="115000"/>
              </a:lnSpc>
              <a:spcBef>
                <a:spcPts val="1100"/>
              </a:spcBef>
              <a:spcAft>
                <a:spcPts val="0"/>
              </a:spcAft>
              <a:buClr>
                <a:schemeClr val="dk1"/>
              </a:buClr>
              <a:buSzPts val="1050"/>
              <a:buFont typeface="Helvetica Neue"/>
              <a:buChar char="-"/>
            </a:pPr>
            <a:r>
              <a:rPr lang="en-GB" sz="1050">
                <a:solidFill>
                  <a:schemeClr val="dk1"/>
                </a:solidFill>
                <a:highlight>
                  <a:srgbClr val="FFFFFF"/>
                </a:highlight>
                <a:latin typeface="Helvetica Neue"/>
                <a:ea typeface="Helvetica Neue"/>
                <a:cs typeface="Helvetica Neue"/>
                <a:sym typeface="Helvetica Neue"/>
              </a:rPr>
              <a:t>Common </a:t>
            </a:r>
            <a:r>
              <a:rPr lang="en-GB" sz="1050">
                <a:solidFill>
                  <a:schemeClr val="dk1"/>
                </a:solidFill>
                <a:highlight>
                  <a:srgbClr val="FFFFFF"/>
                </a:highlight>
                <a:latin typeface="Helvetica Neue"/>
                <a:ea typeface="Helvetica Neue"/>
                <a:cs typeface="Helvetica Neue"/>
                <a:sym typeface="Helvetica Neue"/>
              </a:rPr>
              <a:t>architecture (tooling)</a:t>
            </a:r>
            <a:r>
              <a:rPr lang="en-GB" sz="1050">
                <a:solidFill>
                  <a:schemeClr val="dk1"/>
                </a:solidFill>
                <a:highlight>
                  <a:srgbClr val="FFFFFF"/>
                </a:highlight>
                <a:latin typeface="Helvetica Neue"/>
                <a:ea typeface="Helvetica Neue"/>
                <a:cs typeface="Helvetica Neue"/>
                <a:sym typeface="Helvetica Neue"/>
              </a:rPr>
              <a:t> in the big data world</a:t>
            </a:r>
            <a:endParaRPr sz="1050">
              <a:solidFill>
                <a:schemeClr val="dk1"/>
              </a:solidFill>
              <a:highlight>
                <a:srgbClr val="FFFFFF"/>
              </a:highlight>
              <a:latin typeface="Helvetica Neue"/>
              <a:ea typeface="Helvetica Neue"/>
              <a:cs typeface="Helvetica Neue"/>
              <a:sym typeface="Helvetica Neue"/>
            </a:endParaRPr>
          </a:p>
        </p:txBody>
      </p:sp>
      <p:sp>
        <p:nvSpPr>
          <p:cNvPr id="79" name="Google Shape;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0"/>
              </a:spcBef>
              <a:spcAft>
                <a:spcPts val="0"/>
              </a:spcAft>
              <a:buSzPts val="1100"/>
              <a:buNone/>
            </a:pPr>
            <a:r>
              <a:rPr lang="en-GB"/>
              <a:t>An IT a</a:t>
            </a:r>
            <a:r>
              <a:rPr lang="en-GB"/>
              <a:t>rchitecture</a:t>
            </a:r>
            <a:r>
              <a:rPr lang="en-GB"/>
              <a:t> considers many requirements as a whole and not just the tools and technologies. These </a:t>
            </a:r>
            <a:r>
              <a:rPr lang="en-GB"/>
              <a:t>requirements</a:t>
            </a:r>
            <a:r>
              <a:rPr lang="en-GB"/>
              <a:t> are defined by the business. Things such as </a:t>
            </a:r>
            <a:r>
              <a:rPr lang="en-GB"/>
              <a:t>governance, can we store all time historical data in our warehouse? As an architecture you take all these requirements and design your solution. An architect does not just stop at the requirement, they must also look forward to see where the companies data needs might be down the road and how we can prepare for it now.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Historically, we have been using historical analytics to do forecasting, but now more and more companies are moving to advanced solutions involving predictive analysis through techniques such as ML.</a:t>
            </a:r>
            <a:endParaRPr/>
          </a:p>
        </p:txBody>
      </p:sp>
      <p:sp>
        <p:nvSpPr>
          <p:cNvPr id="85" name="Google Shape;8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0" lvl="0" marL="0" rtl="0" algn="l">
              <a:lnSpc>
                <a:spcPct val="100000"/>
              </a:lnSpc>
              <a:spcBef>
                <a:spcPts val="0"/>
              </a:spcBef>
              <a:spcAft>
                <a:spcPts val="0"/>
              </a:spcAft>
              <a:buSzPts val="1100"/>
              <a:buNone/>
            </a:pPr>
            <a:r>
              <a:rPr lang="en-GB"/>
              <a:t>Now lets compare the </a:t>
            </a:r>
            <a:r>
              <a:rPr lang="en-GB"/>
              <a:t>traditional</a:t>
            </a:r>
            <a:r>
              <a:rPr lang="en-GB"/>
              <a:t> </a:t>
            </a:r>
            <a:r>
              <a:rPr lang="en-GB"/>
              <a:t>technology</a:t>
            </a:r>
            <a:r>
              <a:rPr lang="en-GB"/>
              <a:t> stack vs the modern technology stack:</a:t>
            </a:r>
            <a:endParaRPr/>
          </a:p>
          <a:p>
            <a:pPr indent="-298450" lvl="0" marL="457200" rtl="0" algn="l">
              <a:lnSpc>
                <a:spcPct val="100000"/>
              </a:lnSpc>
              <a:spcBef>
                <a:spcPts val="0"/>
              </a:spcBef>
              <a:spcAft>
                <a:spcPts val="0"/>
              </a:spcAft>
              <a:buSzPts val="1100"/>
              <a:buChar char="●"/>
            </a:pPr>
            <a:r>
              <a:rPr lang="en-GB"/>
              <a:t>LAMP is </a:t>
            </a:r>
            <a:r>
              <a:rPr lang="en-GB"/>
              <a:t>traditional: in this we see a user which is interacting with some web server, which is being powered by a scripting language, which then talks with a relational DB to perform some operation.</a:t>
            </a:r>
            <a:endParaRPr/>
          </a:p>
          <a:p>
            <a:pPr indent="-298450" lvl="0" marL="457200" rtl="0" algn="l">
              <a:lnSpc>
                <a:spcPct val="100000"/>
              </a:lnSpc>
              <a:spcBef>
                <a:spcPts val="0"/>
              </a:spcBef>
              <a:spcAft>
                <a:spcPts val="0"/>
              </a:spcAft>
              <a:buSzPts val="1100"/>
              <a:buChar char="●"/>
            </a:pPr>
            <a:r>
              <a:rPr lang="en-GB"/>
              <a:t>SMACK is modern, more real time: in this case we have some user or some entity (a car sensor) interacting via data streaming on kafka. Kafka acts a broker that receives data and then allows others tools to retrieve data. Now spark comes in and uses that data and processes (makes a decision), the input and output of that decision can then be stored in a disturbed DB, and then lastly sent to some front end application. Key here is that we are able to process large amounts of data very quickly due to this distributed setup. </a:t>
            </a:r>
            <a:endParaRPr/>
          </a:p>
          <a:p>
            <a:pPr indent="-298450" lvl="0" marL="457200" rtl="0" algn="l">
              <a:lnSpc>
                <a:spcPct val="100000"/>
              </a:lnSpc>
              <a:spcBef>
                <a:spcPts val="0"/>
              </a:spcBef>
              <a:spcAft>
                <a:spcPts val="0"/>
              </a:spcAft>
              <a:buSzPts val="1100"/>
              <a:buChar char="●"/>
            </a:pPr>
            <a:r>
              <a:rPr lang="en-GB"/>
              <a:t>Note that LAMP is perfectly fine for a simple web application, something that does not need to deal with large amounts of data and continuous processing.</a:t>
            </a:r>
            <a:endParaRPr/>
          </a:p>
          <a:p>
            <a:pPr indent="-298450" lvl="0" marL="457200" rtl="0" algn="l">
              <a:lnSpc>
                <a:spcPct val="100000"/>
              </a:lnSpc>
              <a:spcBef>
                <a:spcPts val="0"/>
              </a:spcBef>
              <a:spcAft>
                <a:spcPts val="0"/>
              </a:spcAft>
              <a:buSzPts val="1100"/>
              <a:buChar char="●"/>
            </a:pPr>
            <a:r>
              <a:t/>
            </a:r>
            <a:endParaRPr/>
          </a:p>
        </p:txBody>
      </p:sp>
      <p:sp>
        <p:nvSpPr>
          <p:cNvPr id="92" name="Google Shape;9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0" lvl="0" marL="0" rtl="0" algn="l">
              <a:lnSpc>
                <a:spcPct val="90000"/>
              </a:lnSpc>
              <a:spcBef>
                <a:spcPts val="0"/>
              </a:spcBef>
              <a:spcAft>
                <a:spcPts val="0"/>
              </a:spcAft>
              <a:buClr>
                <a:srgbClr val="455F51"/>
              </a:buClr>
              <a:buSzPts val="5200"/>
              <a:buFont typeface="Open Sans Light"/>
              <a:buNone/>
            </a:pPr>
            <a:r>
              <a:rPr lang="en-GB" sz="1200">
                <a:solidFill>
                  <a:srgbClr val="455F51"/>
                </a:solidFill>
                <a:latin typeface="Open Sans Light"/>
                <a:ea typeface="Open Sans Light"/>
                <a:cs typeface="Open Sans Light"/>
                <a:sym typeface="Open Sans Light"/>
              </a:rPr>
              <a:t>Kafka - Distributed Pub/Sub Messaging</a:t>
            </a:r>
            <a:endParaRPr sz="1200">
              <a:solidFill>
                <a:srgbClr val="455F51"/>
              </a:solidFill>
              <a:latin typeface="Open Sans Light"/>
              <a:ea typeface="Open Sans Light"/>
              <a:cs typeface="Open Sans Light"/>
              <a:sym typeface="Open Sans Light"/>
            </a:endParaRPr>
          </a:p>
          <a:p>
            <a:pPr indent="-304800" lvl="0" marL="457200" rtl="0" algn="l">
              <a:lnSpc>
                <a:spcPct val="100000"/>
              </a:lnSpc>
              <a:spcBef>
                <a:spcPts val="0"/>
              </a:spcBef>
              <a:spcAft>
                <a:spcPts val="0"/>
              </a:spcAft>
              <a:buSzPts val="1200"/>
              <a:buChar char="●"/>
            </a:pPr>
            <a:r>
              <a:rPr lang="en-GB" sz="1200"/>
              <a:t>A common tool to handle vast amounts of </a:t>
            </a:r>
            <a:r>
              <a:rPr lang="en-GB" sz="1200"/>
              <a:t>incoming</a:t>
            </a:r>
            <a:r>
              <a:rPr lang="en-GB" sz="1200"/>
              <a:t> data is Kafka</a:t>
            </a:r>
            <a:endParaRPr sz="1200"/>
          </a:p>
          <a:p>
            <a:pPr indent="-304800" lvl="0" marL="457200" rtl="0" algn="l">
              <a:lnSpc>
                <a:spcPct val="100000"/>
              </a:lnSpc>
              <a:spcBef>
                <a:spcPts val="0"/>
              </a:spcBef>
              <a:spcAft>
                <a:spcPts val="0"/>
              </a:spcAft>
              <a:buSzPts val="1200"/>
              <a:buChar char="●"/>
            </a:pPr>
            <a:r>
              <a:rPr lang="en-GB" sz="1200"/>
              <a:t>Kafka is able to buffer data so it isnt lost, and can partition it by key since the incoming data is distributed.</a:t>
            </a:r>
            <a:endParaRPr sz="1200"/>
          </a:p>
          <a:p>
            <a:pPr indent="-304800" lvl="0" marL="457200" rtl="0" algn="l">
              <a:lnSpc>
                <a:spcPct val="100000"/>
              </a:lnSpc>
              <a:spcBef>
                <a:spcPts val="0"/>
              </a:spcBef>
              <a:spcAft>
                <a:spcPts val="0"/>
              </a:spcAft>
              <a:buSzPts val="1200"/>
              <a:buChar char="●"/>
            </a:pPr>
            <a:r>
              <a:rPr lang="en-GB" sz="1200"/>
              <a:t>The example on the screen shows us applications (internal and external) on the left hand side, which feeds the data into a kafka topic. </a:t>
            </a:r>
            <a:endParaRPr sz="1200"/>
          </a:p>
          <a:p>
            <a:pPr indent="-304800" lvl="0" marL="457200" rtl="0" algn="l">
              <a:lnSpc>
                <a:spcPct val="100000"/>
              </a:lnSpc>
              <a:spcBef>
                <a:spcPts val="0"/>
              </a:spcBef>
              <a:spcAft>
                <a:spcPts val="0"/>
              </a:spcAft>
              <a:buSzPts val="1200"/>
              <a:buChar char="●"/>
            </a:pPr>
            <a:r>
              <a:rPr lang="en-GB" sz="1200"/>
              <a:t>One the right hand side we have the consumers (also known as subscribers) of this information. They are notified when new data has arrived for their topic. </a:t>
            </a:r>
            <a:endParaRPr sz="1200"/>
          </a:p>
          <a:p>
            <a:pPr indent="-304800" lvl="0" marL="457200" rtl="0" algn="l">
              <a:lnSpc>
                <a:spcPct val="100000"/>
              </a:lnSpc>
              <a:spcBef>
                <a:spcPts val="0"/>
              </a:spcBef>
              <a:spcAft>
                <a:spcPts val="0"/>
              </a:spcAft>
              <a:buSzPts val="1200"/>
              <a:buChar char="●"/>
            </a:pPr>
            <a:r>
              <a:rPr lang="en-GB" sz="1200"/>
              <a:t>The beauty of this system is the published does not need to know who the subscribers are and vice versa.</a:t>
            </a:r>
            <a:endParaRPr sz="1200"/>
          </a:p>
          <a:p>
            <a:pPr indent="-304800" lvl="0" marL="457200" rtl="0" algn="l">
              <a:lnSpc>
                <a:spcPct val="100000"/>
              </a:lnSpc>
              <a:spcBef>
                <a:spcPts val="0"/>
              </a:spcBef>
              <a:spcAft>
                <a:spcPts val="0"/>
              </a:spcAft>
              <a:buSzPts val="1200"/>
              <a:buChar char="●"/>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p:txBody>
      </p:sp>
      <p:sp>
        <p:nvSpPr>
          <p:cNvPr id="99" name="Google Shape;9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298450" lvl="0" marL="457200" rtl="0" algn="l">
              <a:lnSpc>
                <a:spcPct val="100000"/>
              </a:lnSpc>
              <a:spcBef>
                <a:spcPts val="0"/>
              </a:spcBef>
              <a:spcAft>
                <a:spcPts val="0"/>
              </a:spcAft>
              <a:buSzPts val="1100"/>
              <a:buChar char="●"/>
            </a:pPr>
            <a:r>
              <a:rPr lang="en-GB"/>
              <a:t>Another common pattern in IT Architecture is migrating to the cloud.</a:t>
            </a:r>
            <a:endParaRPr/>
          </a:p>
          <a:p>
            <a:pPr indent="-298450" lvl="0" marL="457200" rtl="0" algn="l">
              <a:lnSpc>
                <a:spcPct val="100000"/>
              </a:lnSpc>
              <a:spcBef>
                <a:spcPts val="0"/>
              </a:spcBef>
              <a:spcAft>
                <a:spcPts val="0"/>
              </a:spcAft>
              <a:buSzPts val="1100"/>
              <a:buChar char="●"/>
            </a:pPr>
            <a:r>
              <a:rPr lang="en-GB"/>
              <a:t>A primary reason companies do this is due to the high cost of managing an on premise stack. Especially when you move into a distributed data world. </a:t>
            </a:r>
            <a:r>
              <a:rPr lang="en-GB"/>
              <a:t>Managing</a:t>
            </a:r>
            <a:r>
              <a:rPr lang="en-GB"/>
              <a:t> 100s of nodes becomes very expensive and difficult. </a:t>
            </a:r>
            <a:endParaRPr/>
          </a:p>
          <a:p>
            <a:pPr indent="-298450" lvl="0" marL="457200" rtl="0" algn="l">
              <a:lnSpc>
                <a:spcPct val="100000"/>
              </a:lnSpc>
              <a:spcBef>
                <a:spcPts val="0"/>
              </a:spcBef>
              <a:spcAft>
                <a:spcPts val="0"/>
              </a:spcAft>
              <a:buSzPts val="1100"/>
              <a:buChar char="●"/>
            </a:pPr>
            <a:r>
              <a:rPr lang="en-GB"/>
              <a:t>A common solution is to move to cloud. Within that we have a </a:t>
            </a:r>
            <a:r>
              <a:rPr lang="en-GB"/>
              <a:t>few different options. </a:t>
            </a:r>
            <a:endParaRPr/>
          </a:p>
          <a:p>
            <a:pPr indent="-298450" lvl="0" marL="457200" rtl="0" algn="l">
              <a:lnSpc>
                <a:spcPct val="100000"/>
              </a:lnSpc>
              <a:spcBef>
                <a:spcPts val="0"/>
              </a:spcBef>
              <a:spcAft>
                <a:spcPts val="0"/>
              </a:spcAft>
              <a:buSzPts val="1100"/>
              <a:buChar char="●"/>
            </a:pPr>
            <a:r>
              <a:rPr lang="en-GB"/>
              <a:t>Public cloud is a multi tenanted environment, operated by 3rd party services like microsoft azure, GCP, AWS. </a:t>
            </a:r>
            <a:endParaRPr/>
          </a:p>
          <a:p>
            <a:pPr indent="-298450" lvl="1" marL="914400" rtl="0" algn="l">
              <a:lnSpc>
                <a:spcPct val="100000"/>
              </a:lnSpc>
              <a:spcBef>
                <a:spcPts val="0"/>
              </a:spcBef>
              <a:spcAft>
                <a:spcPts val="0"/>
              </a:spcAft>
              <a:buSzPts val="1100"/>
              <a:buChar char="○"/>
            </a:pPr>
            <a:r>
              <a:rPr lang="en-GB"/>
              <a:t>Advantages: no capital cost as you are not managing the hardware, infinite scalability to grow with a few click</a:t>
            </a:r>
            <a:endParaRPr/>
          </a:p>
          <a:p>
            <a:pPr indent="-298450" lvl="1" marL="914400" rtl="0" algn="l">
              <a:lnSpc>
                <a:spcPct val="100000"/>
              </a:lnSpc>
              <a:spcBef>
                <a:spcPts val="0"/>
              </a:spcBef>
              <a:spcAft>
                <a:spcPts val="0"/>
              </a:spcAft>
              <a:buSzPts val="1100"/>
              <a:buChar char="○"/>
            </a:pPr>
            <a:r>
              <a:rPr lang="en-GB"/>
              <a:t>Disadvantages: lack of customization, potential governance (depending on industry, and geolocation). Think moving to a cloud database which does not connection to your BI tool. Potential latency (very minimal due to advancement in the industry), but can be there since consumer and storage are not physically near each other.</a:t>
            </a:r>
            <a:endParaRPr/>
          </a:p>
          <a:p>
            <a:pPr indent="-298450" lvl="0" marL="457200" rtl="0" algn="l">
              <a:lnSpc>
                <a:spcPct val="100000"/>
              </a:lnSpc>
              <a:spcBef>
                <a:spcPts val="0"/>
              </a:spcBef>
              <a:spcAft>
                <a:spcPts val="0"/>
              </a:spcAft>
              <a:buSzPts val="1100"/>
              <a:buChar char="●"/>
            </a:pPr>
            <a:r>
              <a:rPr lang="en-GB"/>
              <a:t>Private cloud is single tenant environment, where you have complete control of architecture and configuration.</a:t>
            </a:r>
            <a:endParaRPr/>
          </a:p>
          <a:p>
            <a:pPr indent="-298450" lvl="1" marL="914400" rtl="0" algn="l">
              <a:lnSpc>
                <a:spcPct val="100000"/>
              </a:lnSpc>
              <a:spcBef>
                <a:spcPts val="0"/>
              </a:spcBef>
              <a:spcAft>
                <a:spcPts val="0"/>
              </a:spcAft>
              <a:buSzPts val="1100"/>
              <a:buChar char="○"/>
            </a:pPr>
            <a:r>
              <a:rPr lang="en-GB"/>
              <a:t>You work with the cloud provider to help you set this up on premise. </a:t>
            </a:r>
            <a:endParaRPr/>
          </a:p>
          <a:p>
            <a:pPr indent="-298450" lvl="1" marL="914400" rtl="0" algn="l">
              <a:lnSpc>
                <a:spcPct val="100000"/>
              </a:lnSpc>
              <a:spcBef>
                <a:spcPts val="0"/>
              </a:spcBef>
              <a:spcAft>
                <a:spcPts val="0"/>
              </a:spcAft>
              <a:buSzPts val="1100"/>
              <a:buChar char="○"/>
            </a:pPr>
            <a:r>
              <a:rPr lang="en-GB"/>
              <a:t>Advantages: full customizable, higher level of security and performance</a:t>
            </a:r>
            <a:endParaRPr/>
          </a:p>
          <a:p>
            <a:pPr indent="-298450" lvl="1" marL="914400" rtl="0" algn="l">
              <a:lnSpc>
                <a:spcPct val="100000"/>
              </a:lnSpc>
              <a:spcBef>
                <a:spcPts val="0"/>
              </a:spcBef>
              <a:spcAft>
                <a:spcPts val="0"/>
              </a:spcAft>
              <a:buSzPts val="1100"/>
              <a:buChar char="○"/>
            </a:pPr>
            <a:r>
              <a:rPr lang="en-GB"/>
              <a:t>disadvantage : higher cost on capital and overhead, and under utilization because you can grow it but not shrink it too easily</a:t>
            </a:r>
            <a:endParaRPr/>
          </a:p>
          <a:p>
            <a:pPr indent="-298450" lvl="0" marL="457200" rtl="0" algn="l">
              <a:lnSpc>
                <a:spcPct val="100000"/>
              </a:lnSpc>
              <a:spcBef>
                <a:spcPts val="0"/>
              </a:spcBef>
              <a:spcAft>
                <a:spcPts val="0"/>
              </a:spcAft>
              <a:buSzPts val="1100"/>
              <a:buChar char="●"/>
            </a:pPr>
            <a:r>
              <a:rPr lang="en-GB"/>
              <a:t>Hybrid cloud is a mix of both</a:t>
            </a:r>
            <a:endParaRPr/>
          </a:p>
          <a:p>
            <a:pPr indent="-298450" lvl="1" marL="914400" rtl="0" algn="l">
              <a:lnSpc>
                <a:spcPct val="100000"/>
              </a:lnSpc>
              <a:spcBef>
                <a:spcPts val="0"/>
              </a:spcBef>
              <a:spcAft>
                <a:spcPts val="0"/>
              </a:spcAft>
              <a:buSzPts val="1100"/>
              <a:buChar char="○"/>
            </a:pPr>
            <a:r>
              <a:rPr lang="en-GB"/>
              <a:t>Advantages: more </a:t>
            </a:r>
            <a:r>
              <a:rPr lang="en-GB"/>
              <a:t>flexible</a:t>
            </a:r>
            <a:r>
              <a:rPr lang="en-GB"/>
              <a:t>, </a:t>
            </a:r>
            <a:r>
              <a:rPr lang="en-GB"/>
              <a:t>resilient</a:t>
            </a:r>
            <a:r>
              <a:rPr lang="en-GB"/>
              <a:t>, and cheaper. This is very common within banks, where some data can live private and some in the cloud. </a:t>
            </a:r>
            <a:endParaRPr/>
          </a:p>
        </p:txBody>
      </p:sp>
      <p:sp>
        <p:nvSpPr>
          <p:cNvPr id="107" name="Google Shape;107;p6: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298450" lvl="0" marL="457200" rtl="0" algn="l">
              <a:lnSpc>
                <a:spcPct val="100000"/>
              </a:lnSpc>
              <a:spcBef>
                <a:spcPts val="0"/>
              </a:spcBef>
              <a:spcAft>
                <a:spcPts val="0"/>
              </a:spcAft>
              <a:buSzPts val="1100"/>
              <a:buChar char="●"/>
            </a:pPr>
            <a:r>
              <a:rPr lang="en-GB"/>
              <a:t>A long time, companies complained that they did not have a full view of there customers because their entire dataset was never </a:t>
            </a:r>
            <a:r>
              <a:rPr lang="en-GB"/>
              <a:t>available</a:t>
            </a:r>
            <a:r>
              <a:rPr lang="en-GB"/>
              <a:t> for one person to analyze</a:t>
            </a:r>
            <a:endParaRPr/>
          </a:p>
          <a:p>
            <a:pPr indent="-298450" lvl="0" marL="457200" rtl="0" algn="l">
              <a:lnSpc>
                <a:spcPct val="100000"/>
              </a:lnSpc>
              <a:spcBef>
                <a:spcPts val="0"/>
              </a:spcBef>
              <a:spcAft>
                <a:spcPts val="0"/>
              </a:spcAft>
              <a:buSzPts val="1100"/>
              <a:buChar char="●"/>
            </a:pPr>
            <a:r>
              <a:rPr lang="en-GB"/>
              <a:t>To solve this, a </a:t>
            </a:r>
            <a:r>
              <a:rPr lang="en-GB"/>
              <a:t>central</a:t>
            </a:r>
            <a:r>
              <a:rPr lang="en-GB"/>
              <a:t> storage solution was created (mainly for reporting) known as the DWH</a:t>
            </a:r>
            <a:endParaRPr/>
          </a:p>
          <a:p>
            <a:pPr indent="-298450" lvl="0" marL="457200" rtl="0" algn="l">
              <a:lnSpc>
                <a:spcPct val="100000"/>
              </a:lnSpc>
              <a:spcBef>
                <a:spcPts val="0"/>
              </a:spcBef>
              <a:spcAft>
                <a:spcPts val="0"/>
              </a:spcAft>
              <a:buSzPts val="1100"/>
              <a:buChar char="●"/>
            </a:pPr>
            <a:r>
              <a:rPr lang="en-GB"/>
              <a:t>However, as people used the DWH, they ended up right back at the start, where each department within a company had its own data warehouse or datamart that again failed to provide the full view of the customer</a:t>
            </a:r>
            <a:endParaRPr/>
          </a:p>
          <a:p>
            <a:pPr indent="-298450" lvl="0" marL="457200" rtl="0" algn="l">
              <a:lnSpc>
                <a:spcPct val="100000"/>
              </a:lnSpc>
              <a:spcBef>
                <a:spcPts val="0"/>
              </a:spcBef>
              <a:spcAft>
                <a:spcPts val="0"/>
              </a:spcAft>
              <a:buSzPts val="1100"/>
              <a:buChar char="●"/>
            </a:pPr>
            <a:r>
              <a:rPr lang="en-GB"/>
              <a:t>The issue here is that usually companies end up with </a:t>
            </a:r>
            <a:r>
              <a:rPr lang="en-GB"/>
              <a:t>redundant</a:t>
            </a:r>
            <a:r>
              <a:rPr lang="en-GB"/>
              <a:t> dataset which does not match and cost a lot to maintain</a:t>
            </a:r>
            <a:endParaRPr/>
          </a:p>
          <a:p>
            <a:pPr indent="-298450" lvl="0" marL="457200" rtl="0" algn="l">
              <a:lnSpc>
                <a:spcPct val="100000"/>
              </a:lnSpc>
              <a:spcBef>
                <a:spcPts val="0"/>
              </a:spcBef>
              <a:spcAft>
                <a:spcPts val="0"/>
              </a:spcAft>
              <a:buSzPts val="1100"/>
              <a:buChar char="●"/>
            </a:pPr>
            <a:r>
              <a:rPr lang="en-GB"/>
              <a:t>As the </a:t>
            </a:r>
            <a:r>
              <a:rPr lang="en-GB"/>
              <a:t>internet</a:t>
            </a:r>
            <a:r>
              <a:rPr lang="en-GB"/>
              <a:t> grew, a lot company started to store data that was not DWH friendly (aka not structured) </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100"/>
              <a:buNone/>
            </a:pPr>
            <a:r>
              <a:t/>
            </a:r>
            <a:endParaRPr/>
          </a:p>
        </p:txBody>
      </p:sp>
      <p:sp>
        <p:nvSpPr>
          <p:cNvPr id="113" name="Google Shape;1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298450" lvl="0" marL="457200" rtl="0" algn="l">
              <a:lnSpc>
                <a:spcPct val="100000"/>
              </a:lnSpc>
              <a:spcBef>
                <a:spcPts val="0"/>
              </a:spcBef>
              <a:spcAft>
                <a:spcPts val="0"/>
              </a:spcAft>
              <a:buSzPts val="1100"/>
              <a:buChar char="●"/>
            </a:pPr>
            <a:r>
              <a:rPr lang="en-GB"/>
              <a:t>So in came a solution called hadoop to store large amounts of raw data</a:t>
            </a:r>
            <a:endParaRPr/>
          </a:p>
          <a:p>
            <a:pPr indent="-298450" lvl="0" marL="457200" rtl="0" algn="l">
              <a:lnSpc>
                <a:spcPct val="100000"/>
              </a:lnSpc>
              <a:spcBef>
                <a:spcPts val="0"/>
              </a:spcBef>
              <a:spcAft>
                <a:spcPts val="0"/>
              </a:spcAft>
              <a:buSzPts val="1100"/>
              <a:buChar char="●"/>
            </a:pPr>
            <a:r>
              <a:rPr lang="en-GB"/>
              <a:t>HDFS (hadoop filestore) was different from a DWH because it did not need a defined schema to </a:t>
            </a:r>
            <a:r>
              <a:rPr lang="en-GB"/>
              <a:t>store</a:t>
            </a:r>
            <a:r>
              <a:rPr lang="en-GB"/>
              <a:t> data (also any type of data)</a:t>
            </a:r>
            <a:endParaRPr/>
          </a:p>
          <a:p>
            <a:pPr indent="-298450" lvl="0" marL="457200" rtl="0" algn="l">
              <a:lnSpc>
                <a:spcPct val="100000"/>
              </a:lnSpc>
              <a:spcBef>
                <a:spcPts val="0"/>
              </a:spcBef>
              <a:spcAft>
                <a:spcPts val="0"/>
              </a:spcAft>
              <a:buSzPts val="1100"/>
              <a:buChar char="●"/>
            </a:pPr>
            <a:r>
              <a:rPr lang="en-GB"/>
              <a:t>This then </a:t>
            </a:r>
            <a:r>
              <a:rPr lang="en-GB"/>
              <a:t>eventually</a:t>
            </a:r>
            <a:r>
              <a:rPr lang="en-GB"/>
              <a:t> led to the concept of a data lake which stored raw enterprise data</a:t>
            </a:r>
            <a:endParaRPr/>
          </a:p>
          <a:p>
            <a:pPr indent="-298450" lvl="0" marL="457200" rtl="0" algn="l">
              <a:lnSpc>
                <a:spcPct val="100000"/>
              </a:lnSpc>
              <a:spcBef>
                <a:spcPts val="0"/>
              </a:spcBef>
              <a:spcAft>
                <a:spcPts val="0"/>
              </a:spcAft>
              <a:buSzPts val="1100"/>
              <a:buChar char="●"/>
            </a:pPr>
            <a:r>
              <a:rPr lang="en-GB"/>
              <a:t>HDFS was free and cheap to run BUT it lacked native things like ACID support, which made it difficult to use</a:t>
            </a:r>
            <a:endParaRPr/>
          </a:p>
          <a:p>
            <a:pPr indent="0" lvl="0" marL="457200" rtl="0" algn="l">
              <a:lnSpc>
                <a:spcPct val="100000"/>
              </a:lnSpc>
              <a:spcBef>
                <a:spcPts val="0"/>
              </a:spcBef>
              <a:spcAft>
                <a:spcPts val="0"/>
              </a:spcAft>
              <a:buNone/>
            </a:pPr>
            <a:r>
              <a:t/>
            </a:r>
            <a:endParaRPr/>
          </a:p>
        </p:txBody>
      </p:sp>
      <p:sp>
        <p:nvSpPr>
          <p:cNvPr id="119" name="Google Shape;11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txBox="1"/>
          <p:nvPr>
            <p:ph idx="1" type="body"/>
          </p:nvPr>
        </p:nvSpPr>
        <p:spPr>
          <a:xfrm>
            <a:off x="685800" y="4343400"/>
            <a:ext cx="5486400" cy="4114800"/>
          </a:xfrm>
          <a:prstGeom prst="rect">
            <a:avLst/>
          </a:prstGeom>
          <a:noFill/>
          <a:ln>
            <a:noFill/>
          </a:ln>
        </p:spPr>
        <p:txBody>
          <a:bodyPr anchorCtr="0" anchor="t" bIns="89600" lIns="89600" spcFirstLastPara="1" rIns="89600" wrap="square" tIns="89600">
            <a:noAutofit/>
          </a:bodyPr>
          <a:lstStyle/>
          <a:p>
            <a:pPr indent="-298450" lvl="0" marL="457200" rtl="0" algn="l">
              <a:lnSpc>
                <a:spcPct val="100000"/>
              </a:lnSpc>
              <a:spcBef>
                <a:spcPts val="0"/>
              </a:spcBef>
              <a:spcAft>
                <a:spcPts val="0"/>
              </a:spcAft>
              <a:buSzPts val="1100"/>
              <a:buChar char="●"/>
            </a:pPr>
            <a:r>
              <a:rPr lang="en-GB"/>
              <a:t>So the ideal solution was to have the best of both worlds</a:t>
            </a:r>
            <a:endParaRPr/>
          </a:p>
          <a:p>
            <a:pPr indent="-298450" lvl="0" marL="457200" rtl="0" algn="l">
              <a:lnSpc>
                <a:spcPct val="100000"/>
              </a:lnSpc>
              <a:spcBef>
                <a:spcPts val="0"/>
              </a:spcBef>
              <a:spcAft>
                <a:spcPts val="0"/>
              </a:spcAft>
              <a:buSzPts val="1100"/>
              <a:buChar char="●"/>
            </a:pPr>
            <a:r>
              <a:rPr lang="en-GB"/>
              <a:t>DWH for reporting and a Data lake for data science</a:t>
            </a:r>
            <a:endParaRPr/>
          </a:p>
        </p:txBody>
      </p:sp>
      <p:sp>
        <p:nvSpPr>
          <p:cNvPr id="125" name="Google Shape;125;p9: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Slide">
  <p:cSld name="Section Divider Slide">
    <p:spTree>
      <p:nvGrpSpPr>
        <p:cNvPr id="9" name="Shape 9"/>
        <p:cNvGrpSpPr/>
        <p:nvPr/>
      </p:nvGrpSpPr>
      <p:grpSpPr>
        <a:xfrm>
          <a:off x="0" y="0"/>
          <a:ext cx="0" cy="0"/>
          <a:chOff x="0" y="0"/>
          <a:chExt cx="0" cy="0"/>
        </a:xfrm>
      </p:grpSpPr>
      <p:sp>
        <p:nvSpPr>
          <p:cNvPr id="10" name="Google Shape;10;p15"/>
          <p:cNvSpPr/>
          <p:nvPr/>
        </p:nvSpPr>
        <p:spPr>
          <a:xfrm>
            <a:off x="216442" y="171320"/>
            <a:ext cx="8711100" cy="4800900"/>
          </a:xfrm>
          <a:prstGeom prst="rect">
            <a:avLst/>
          </a:prstGeom>
          <a:solidFill>
            <a:srgbClr val="3939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 name="Google Shape;11;p15"/>
          <p:cNvSpPr/>
          <p:nvPr/>
        </p:nvSpPr>
        <p:spPr>
          <a:xfrm>
            <a:off x="152400" y="0"/>
            <a:ext cx="8839200" cy="743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 name="Google Shape;12;p15"/>
          <p:cNvPicPr preferRelativeResize="0"/>
          <p:nvPr/>
        </p:nvPicPr>
        <p:blipFill rotWithShape="1">
          <a:blip r:embed="rId2">
            <a:alphaModFix/>
          </a:blip>
          <a:srcRect b="0" l="0" r="0" t="0"/>
          <a:stretch/>
        </p:blipFill>
        <p:spPr>
          <a:xfrm>
            <a:off x="216442" y="171449"/>
            <a:ext cx="1914095" cy="429444"/>
          </a:xfrm>
          <a:prstGeom prst="rect">
            <a:avLst/>
          </a:prstGeom>
          <a:noFill/>
          <a:ln>
            <a:noFill/>
          </a:ln>
        </p:spPr>
      </p:pic>
      <p:sp>
        <p:nvSpPr>
          <p:cNvPr id="13" name="Google Shape;13;p15"/>
          <p:cNvSpPr txBox="1"/>
          <p:nvPr>
            <p:ph type="ctrTitle"/>
          </p:nvPr>
        </p:nvSpPr>
        <p:spPr>
          <a:xfrm>
            <a:off x="1222836" y="2228850"/>
            <a:ext cx="6698400" cy="3429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Clr>
                <a:schemeClr val="lt1"/>
              </a:buClr>
              <a:buSzPts val="2400"/>
              <a:buFont typeface="Arial"/>
              <a:buNone/>
              <a:defRPr b="1" i="0" sz="2400" u="sng" cap="none" strike="noStrike">
                <a:solidFill>
                  <a:schemeClr val="lt1"/>
                </a:solidFill>
                <a:latin typeface="Arial"/>
                <a:ea typeface="Arial"/>
                <a:cs typeface="Arial"/>
                <a:sym typeface="Arial"/>
              </a:defRPr>
            </a:lvl1pPr>
            <a:lvl2pPr lvl="1" algn="l">
              <a:lnSpc>
                <a:spcPct val="100000"/>
              </a:lnSpc>
              <a:spcBef>
                <a:spcPts val="0"/>
              </a:spcBef>
              <a:spcAft>
                <a:spcPts val="0"/>
              </a:spcAft>
              <a:buSzPts val="4200"/>
              <a:buNone/>
              <a:defRPr sz="1800"/>
            </a:lvl2pPr>
            <a:lvl3pPr lvl="2" algn="l">
              <a:lnSpc>
                <a:spcPct val="100000"/>
              </a:lnSpc>
              <a:spcBef>
                <a:spcPts val="0"/>
              </a:spcBef>
              <a:spcAft>
                <a:spcPts val="0"/>
              </a:spcAft>
              <a:buSzPts val="4200"/>
              <a:buNone/>
              <a:defRPr sz="1800"/>
            </a:lvl3pPr>
            <a:lvl4pPr lvl="3" algn="l">
              <a:lnSpc>
                <a:spcPct val="100000"/>
              </a:lnSpc>
              <a:spcBef>
                <a:spcPts val="0"/>
              </a:spcBef>
              <a:spcAft>
                <a:spcPts val="0"/>
              </a:spcAft>
              <a:buSzPts val="4200"/>
              <a:buNone/>
              <a:defRPr sz="1800"/>
            </a:lvl4pPr>
            <a:lvl5pPr lvl="4" algn="l">
              <a:lnSpc>
                <a:spcPct val="100000"/>
              </a:lnSpc>
              <a:spcBef>
                <a:spcPts val="0"/>
              </a:spcBef>
              <a:spcAft>
                <a:spcPts val="0"/>
              </a:spcAft>
              <a:buSzPts val="4200"/>
              <a:buNone/>
              <a:defRPr sz="1800"/>
            </a:lvl5pPr>
            <a:lvl6pPr lvl="5" algn="l">
              <a:lnSpc>
                <a:spcPct val="100000"/>
              </a:lnSpc>
              <a:spcBef>
                <a:spcPts val="0"/>
              </a:spcBef>
              <a:spcAft>
                <a:spcPts val="0"/>
              </a:spcAft>
              <a:buSzPts val="4200"/>
              <a:buNone/>
              <a:defRPr sz="1800"/>
            </a:lvl6pPr>
            <a:lvl7pPr lvl="6" algn="l">
              <a:lnSpc>
                <a:spcPct val="100000"/>
              </a:lnSpc>
              <a:spcBef>
                <a:spcPts val="0"/>
              </a:spcBef>
              <a:spcAft>
                <a:spcPts val="0"/>
              </a:spcAft>
              <a:buSzPts val="4200"/>
              <a:buNone/>
              <a:defRPr sz="1800"/>
            </a:lvl7pPr>
            <a:lvl8pPr lvl="7" algn="l">
              <a:lnSpc>
                <a:spcPct val="100000"/>
              </a:lnSpc>
              <a:spcBef>
                <a:spcPts val="0"/>
              </a:spcBef>
              <a:spcAft>
                <a:spcPts val="0"/>
              </a:spcAft>
              <a:buSzPts val="4200"/>
              <a:buNone/>
              <a:defRPr sz="1800"/>
            </a:lvl8pPr>
            <a:lvl9pPr lvl="8" algn="l">
              <a:lnSpc>
                <a:spcPct val="100000"/>
              </a:lnSpc>
              <a:spcBef>
                <a:spcPts val="0"/>
              </a:spcBef>
              <a:spcAft>
                <a:spcPts val="0"/>
              </a:spcAft>
              <a:buSzPts val="4200"/>
              <a:buNone/>
              <a:defRPr sz="1800"/>
            </a:lvl9pPr>
          </a:lstStyle>
          <a:p/>
        </p:txBody>
      </p:sp>
      <p:sp>
        <p:nvSpPr>
          <p:cNvPr id="14" name="Google Shape;14;p15"/>
          <p:cNvSpPr txBox="1"/>
          <p:nvPr>
            <p:ph idx="1" type="body"/>
          </p:nvPr>
        </p:nvSpPr>
        <p:spPr>
          <a:xfrm>
            <a:off x="1222375" y="2686050"/>
            <a:ext cx="6699300" cy="914400"/>
          </a:xfrm>
          <a:prstGeom prst="rect">
            <a:avLst/>
          </a:prstGeom>
          <a:noFill/>
          <a:ln>
            <a:noFill/>
          </a:ln>
        </p:spPr>
        <p:txBody>
          <a:bodyPr anchorCtr="0" anchor="ctr" bIns="45700" lIns="91425" spcFirstLastPara="1" rIns="91425" wrap="square" tIns="45700">
            <a:normAutofit/>
          </a:bodyPr>
          <a:lstStyle>
            <a:lvl1pPr indent="-228600" lvl="0" marL="457200" marR="0" algn="ctr">
              <a:lnSpc>
                <a:spcPct val="115000"/>
              </a:lnSpc>
              <a:spcBef>
                <a:spcPts val="64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406400" lvl="1" marL="914400" marR="0" algn="l">
              <a:lnSpc>
                <a:spcPct val="115000"/>
              </a:lnSpc>
              <a:spcBef>
                <a:spcPts val="12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15000"/>
              </a:lnSpc>
              <a:spcBef>
                <a:spcPts val="12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15000"/>
              </a:lnSpc>
              <a:spcBef>
                <a:spcPts val="1200"/>
              </a:spcBef>
              <a:spcAft>
                <a:spcPts val="12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15" name="Google Shape;15;p15"/>
          <p:cNvPicPr preferRelativeResize="0"/>
          <p:nvPr/>
        </p:nvPicPr>
        <p:blipFill rotWithShape="1">
          <a:blip r:embed="rId3">
            <a:alphaModFix/>
          </a:blip>
          <a:srcRect b="0" l="0" r="0" t="0"/>
          <a:stretch/>
        </p:blipFill>
        <p:spPr>
          <a:xfrm>
            <a:off x="5947514" y="190664"/>
            <a:ext cx="2259049" cy="4667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24"/>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7" name="Google Shape;5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2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5"/>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61" name="Google Shape;61;p25"/>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2" name="Google Shape;6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p27"/>
          <p:cNvSpPr txBox="1"/>
          <p:nvPr>
            <p:ph type="title"/>
          </p:nvPr>
        </p:nvSpPr>
        <p:spPr>
          <a:xfrm>
            <a:off x="315468" y="273844"/>
            <a:ext cx="79074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3900"/>
              <a:buFont typeface="Open Sans Light"/>
              <a:buNone/>
              <a:defRPr sz="3900"/>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67" name="Google Shape;67;p27"/>
          <p:cNvSpPr txBox="1"/>
          <p:nvPr>
            <p:ph idx="1" type="body"/>
          </p:nvPr>
        </p:nvSpPr>
        <p:spPr>
          <a:xfrm>
            <a:off x="315469" y="1369219"/>
            <a:ext cx="7907400" cy="315480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800"/>
              </a:spcBef>
              <a:spcAft>
                <a:spcPts val="0"/>
              </a:spcAft>
              <a:buSzPts val="1800"/>
              <a:buChar char="●"/>
              <a:defRPr sz="1800"/>
            </a:lvl1pPr>
            <a:lvl2pPr indent="-336550" lvl="1" marL="914400" algn="l">
              <a:lnSpc>
                <a:spcPct val="100000"/>
              </a:lnSpc>
              <a:spcBef>
                <a:spcPts val="1200"/>
              </a:spcBef>
              <a:spcAft>
                <a:spcPts val="0"/>
              </a:spcAft>
              <a:buSzPts val="1700"/>
              <a:buChar char="○"/>
              <a:defRPr sz="1700"/>
            </a:lvl2pPr>
            <a:lvl3pPr indent="-317500" lvl="2" marL="1371600" algn="l">
              <a:lnSpc>
                <a:spcPct val="100000"/>
              </a:lnSpc>
              <a:spcBef>
                <a:spcPts val="1200"/>
              </a:spcBef>
              <a:spcAft>
                <a:spcPts val="0"/>
              </a:spcAft>
              <a:buSzPts val="1400"/>
              <a:buChar char="■"/>
              <a:defRPr/>
            </a:lvl3pPr>
            <a:lvl4pPr indent="-317500" lvl="3" marL="1828800" algn="l">
              <a:lnSpc>
                <a:spcPct val="100000"/>
              </a:lnSpc>
              <a:spcBef>
                <a:spcPts val="1200"/>
              </a:spcBef>
              <a:spcAft>
                <a:spcPts val="0"/>
              </a:spcAft>
              <a:buSzPts val="1400"/>
              <a:buChar char="●"/>
              <a:defRPr/>
            </a:lvl4pPr>
            <a:lvl5pPr indent="-317500" lvl="4" marL="2286000" algn="l">
              <a:lnSpc>
                <a:spcPct val="100000"/>
              </a:lnSpc>
              <a:spcBef>
                <a:spcPts val="1200"/>
              </a:spcBef>
              <a:spcAft>
                <a:spcPts val="0"/>
              </a:spcAft>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8" name="Google Shape;68;p27"/>
          <p:cNvSpPr txBox="1"/>
          <p:nvPr>
            <p:ph idx="10" type="dt"/>
          </p:nvPr>
        </p:nvSpPr>
        <p:spPr>
          <a:xfrm>
            <a:off x="315468" y="4663440"/>
            <a:ext cx="2057400" cy="4800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27"/>
          <p:cNvSpPr txBox="1"/>
          <p:nvPr>
            <p:ph idx="11" type="ftr"/>
          </p:nvPr>
        </p:nvSpPr>
        <p:spPr>
          <a:xfrm>
            <a:off x="2825496" y="4663440"/>
            <a:ext cx="5397300" cy="4800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7"/>
          <p:cNvSpPr txBox="1"/>
          <p:nvPr>
            <p:ph idx="12" type="sldNum"/>
          </p:nvPr>
        </p:nvSpPr>
        <p:spPr>
          <a:xfrm>
            <a:off x="8627364" y="0"/>
            <a:ext cx="514500" cy="514500"/>
          </a:xfrm>
          <a:prstGeom prst="rect">
            <a:avLst/>
          </a:prstGeom>
          <a:noFill/>
          <a:ln>
            <a:noFill/>
          </a:ln>
        </p:spPr>
        <p:txBody>
          <a:bodyPr anchorCtr="0" anchor="ctr" bIns="34275" lIns="68575" spcFirstLastPara="1" rIns="68575" wrap="square" tIns="34275">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6"/>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16"/>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9" name="Google Shape;19;p16"/>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0" name="Google Shape;20;p16"/>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21" name="Google Shape;2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17"/>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4" name="Google Shape;24;p17"/>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5" name="Google Shape;25;p17"/>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6" name="Google Shape;2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1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0" name="Google Shape;30;p1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1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4" name="Google Shape;34;p19"/>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19"/>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2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9" name="Google Shape;3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21"/>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2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2"/>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23"/>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 name="Google Shape;50;p2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23"/>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52" name="Google Shape;52;p23"/>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53" name="Google Shape;53;p2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4" name="Google Shape;5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1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
          <p:cNvSpPr txBox="1"/>
          <p:nvPr>
            <p:ph type="ctrTitle"/>
          </p:nvPr>
        </p:nvSpPr>
        <p:spPr>
          <a:xfrm>
            <a:off x="1222836" y="2228850"/>
            <a:ext cx="6698400" cy="342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Open Sans Light"/>
              <a:buNone/>
            </a:pPr>
            <a:r>
              <a:rPr lang="en-GB" sz="3600" u="none">
                <a:latin typeface="Lato"/>
                <a:ea typeface="Lato"/>
                <a:cs typeface="Lato"/>
                <a:sym typeface="Lato"/>
              </a:rPr>
              <a:t>Data Science: </a:t>
            </a:r>
            <a:br>
              <a:rPr lang="en-GB" sz="3600" u="none">
                <a:latin typeface="Lato"/>
                <a:ea typeface="Lato"/>
                <a:cs typeface="Lato"/>
                <a:sym typeface="Lato"/>
              </a:rPr>
            </a:br>
            <a:r>
              <a:rPr lang="en-GB" sz="3600" u="none">
                <a:latin typeface="Lato"/>
                <a:ea typeface="Lato"/>
                <a:cs typeface="Lato"/>
                <a:sym typeface="Lato"/>
              </a:rPr>
              <a:t>Big Data Management Systems &amp; Tools</a:t>
            </a:r>
            <a:endParaRPr sz="3600" u="none">
              <a:latin typeface="Lato"/>
              <a:ea typeface="Lato"/>
              <a:cs typeface="Lato"/>
              <a:sym typeface="Lato"/>
            </a:endParaRPr>
          </a:p>
          <a:p>
            <a:pPr indent="0" lvl="0" marL="0" rtl="0" algn="ctr">
              <a:lnSpc>
                <a:spcPct val="100000"/>
              </a:lnSpc>
              <a:spcBef>
                <a:spcPts val="0"/>
              </a:spcBef>
              <a:spcAft>
                <a:spcPts val="0"/>
              </a:spcAft>
              <a:buClr>
                <a:schemeClr val="lt1"/>
              </a:buClr>
              <a:buSzPct val="100000"/>
              <a:buFont typeface="Arial"/>
              <a:buNone/>
            </a:pPr>
            <a:r>
              <a:t/>
            </a:r>
            <a:endParaRPr>
              <a:latin typeface="Poppins"/>
              <a:ea typeface="Poppins"/>
              <a:cs typeface="Poppins"/>
              <a:sym typeface="Poppins"/>
            </a:endParaRPr>
          </a:p>
        </p:txBody>
      </p:sp>
      <p:sp>
        <p:nvSpPr>
          <p:cNvPr id="76" name="Google Shape;76;p1"/>
          <p:cNvSpPr txBox="1"/>
          <p:nvPr>
            <p:ph idx="1" type="body"/>
          </p:nvPr>
        </p:nvSpPr>
        <p:spPr>
          <a:xfrm>
            <a:off x="1222375" y="2686050"/>
            <a:ext cx="6699300" cy="914400"/>
          </a:xfrm>
          <a:prstGeom prst="rect">
            <a:avLst/>
          </a:prstGeom>
          <a:noFill/>
          <a:ln>
            <a:noFill/>
          </a:ln>
        </p:spPr>
        <p:txBody>
          <a:bodyPr anchorCtr="0" anchor="ctr" bIns="45700" lIns="91425" spcFirstLastPara="1" rIns="91425" wrap="square" tIns="45700">
            <a:normAutofit/>
          </a:bodyPr>
          <a:lstStyle/>
          <a:p>
            <a:pPr indent="0" lvl="0" marL="0" rtl="0" algn="l">
              <a:lnSpc>
                <a:spcPct val="145454"/>
              </a:lnSpc>
              <a:spcBef>
                <a:spcPts val="0"/>
              </a:spcBef>
              <a:spcAft>
                <a:spcPts val="0"/>
              </a:spcAft>
              <a:buClr>
                <a:schemeClr val="dk1"/>
              </a:buClr>
              <a:buSzPts val="1700"/>
              <a:buFont typeface="Arial"/>
              <a:buNone/>
            </a:pPr>
            <a:r>
              <a:rPr b="0" lang="en-GB" sz="1700">
                <a:latin typeface="Lato"/>
                <a:ea typeface="Lato"/>
                <a:cs typeface="Lato"/>
                <a:sym typeface="Lato"/>
              </a:rPr>
              <a:t>Module 9: Big Data Architecture</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0"/>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In comes the Lakehouse</a:t>
            </a:r>
            <a:endParaRPr sz="3200" u="none">
              <a:latin typeface="Lato"/>
              <a:ea typeface="Lato"/>
              <a:cs typeface="Lato"/>
              <a:sym typeface="Lato"/>
            </a:endParaRPr>
          </a:p>
        </p:txBody>
      </p:sp>
      <p:pic>
        <p:nvPicPr>
          <p:cNvPr id="135" name="Google Shape;135;p10"/>
          <p:cNvPicPr preferRelativeResize="0"/>
          <p:nvPr/>
        </p:nvPicPr>
        <p:blipFill rotWithShape="1">
          <a:blip r:embed="rId3">
            <a:alphaModFix/>
          </a:blip>
          <a:srcRect b="0" l="0" r="0" t="0"/>
          <a:stretch/>
        </p:blipFill>
        <p:spPr>
          <a:xfrm>
            <a:off x="441200" y="1362456"/>
            <a:ext cx="7411066" cy="3404693"/>
          </a:xfrm>
          <a:prstGeom prst="rect">
            <a:avLst/>
          </a:prstGeom>
          <a:noFill/>
          <a:ln>
            <a:noFill/>
          </a:ln>
        </p:spPr>
      </p:pic>
      <p:sp>
        <p:nvSpPr>
          <p:cNvPr id="136" name="Google Shape;136;p10"/>
          <p:cNvSpPr txBox="1"/>
          <p:nvPr/>
        </p:nvSpPr>
        <p:spPr>
          <a:xfrm>
            <a:off x="7922800" y="2352450"/>
            <a:ext cx="518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E599"/>
                </a:solidFill>
                <a:latin typeface="Open Sans"/>
                <a:ea typeface="Open Sans"/>
                <a:cs typeface="Open Sans"/>
                <a:sym typeface="Open Sans"/>
              </a:rPr>
              <a:t>ACID </a:t>
            </a:r>
            <a:endParaRPr b="0" i="0" sz="1000" u="none" cap="none" strike="noStrike">
              <a:solidFill>
                <a:srgbClr val="FFE599"/>
              </a:solidFill>
              <a:latin typeface="Open Sans"/>
              <a:ea typeface="Open Sans"/>
              <a:cs typeface="Open Sans"/>
              <a:sym typeface="Open Sans"/>
            </a:endParaRPr>
          </a:p>
        </p:txBody>
      </p:sp>
      <p:sp>
        <p:nvSpPr>
          <p:cNvPr id="137" name="Google Shape;137;p10"/>
          <p:cNvSpPr txBox="1"/>
          <p:nvPr/>
        </p:nvSpPr>
        <p:spPr>
          <a:xfrm>
            <a:off x="7922800" y="2827200"/>
            <a:ext cx="78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E599"/>
                </a:solidFill>
                <a:latin typeface="Open Sans"/>
                <a:ea typeface="Open Sans"/>
                <a:cs typeface="Open Sans"/>
                <a:sym typeface="Open Sans"/>
              </a:rPr>
              <a:t>Metadata</a:t>
            </a:r>
            <a:endParaRPr b="0" i="0" sz="1000" u="none" cap="none" strike="noStrike">
              <a:solidFill>
                <a:srgbClr val="FFE599"/>
              </a:solidFill>
              <a:latin typeface="Open Sans"/>
              <a:ea typeface="Open Sans"/>
              <a:cs typeface="Open Sans"/>
              <a:sym typeface="Open Sans"/>
            </a:endParaRPr>
          </a:p>
        </p:txBody>
      </p:sp>
      <p:sp>
        <p:nvSpPr>
          <p:cNvPr id="138" name="Google Shape;138;p10"/>
          <p:cNvSpPr txBox="1"/>
          <p:nvPr/>
        </p:nvSpPr>
        <p:spPr>
          <a:xfrm>
            <a:off x="7922800" y="3441625"/>
            <a:ext cx="78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E599"/>
                </a:solidFill>
                <a:latin typeface="Open Sans"/>
                <a:ea typeface="Open Sans"/>
                <a:cs typeface="Open Sans"/>
                <a:sym typeface="Open Sans"/>
              </a:rPr>
              <a:t>Indexing</a:t>
            </a:r>
            <a:endParaRPr b="0" i="0" sz="1000" u="none" cap="none" strike="noStrike">
              <a:solidFill>
                <a:srgbClr val="FFE599"/>
              </a:solidFill>
              <a:latin typeface="Open Sans"/>
              <a:ea typeface="Open Sans"/>
              <a:cs typeface="Open Sans"/>
              <a:sym typeface="Open Sans"/>
            </a:endParaRPr>
          </a:p>
        </p:txBody>
      </p:sp>
      <p:sp>
        <p:nvSpPr>
          <p:cNvPr id="139" name="Google Shape;139;p10"/>
          <p:cNvSpPr txBox="1"/>
          <p:nvPr/>
        </p:nvSpPr>
        <p:spPr>
          <a:xfrm>
            <a:off x="7922800" y="4056050"/>
            <a:ext cx="88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E599"/>
                </a:solidFill>
                <a:latin typeface="Open Sans"/>
                <a:ea typeface="Open Sans"/>
                <a:cs typeface="Open Sans"/>
                <a:sym typeface="Open Sans"/>
              </a:rPr>
              <a:t>Schema Validation</a:t>
            </a:r>
            <a:endParaRPr b="0" i="0" sz="1000" u="none" cap="none" strike="noStrike">
              <a:solidFill>
                <a:srgbClr val="FFE599"/>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1"/>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Delta Lake</a:t>
            </a:r>
            <a:endParaRPr sz="3200" u="none">
              <a:latin typeface="Lato"/>
              <a:ea typeface="Lato"/>
              <a:cs typeface="Lato"/>
              <a:sym typeface="Lato"/>
            </a:endParaRPr>
          </a:p>
        </p:txBody>
      </p:sp>
      <p:pic>
        <p:nvPicPr>
          <p:cNvPr id="145" name="Google Shape;145;p11"/>
          <p:cNvPicPr preferRelativeResize="0"/>
          <p:nvPr/>
        </p:nvPicPr>
        <p:blipFill rotWithShape="1">
          <a:blip r:embed="rId3">
            <a:alphaModFix/>
          </a:blip>
          <a:srcRect b="0" l="0" r="0" t="0"/>
          <a:stretch/>
        </p:blipFill>
        <p:spPr>
          <a:xfrm>
            <a:off x="795528" y="1266400"/>
            <a:ext cx="7150608" cy="36559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2"/>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Key techniques for securing data</a:t>
            </a:r>
            <a:endParaRPr sz="3200" u="none">
              <a:latin typeface="Lato"/>
              <a:ea typeface="Lato"/>
              <a:cs typeface="Lato"/>
              <a:sym typeface="Lato"/>
            </a:endParaRPr>
          </a:p>
        </p:txBody>
      </p:sp>
      <p:sp>
        <p:nvSpPr>
          <p:cNvPr id="151" name="Google Shape;151;p12"/>
          <p:cNvSpPr txBox="1"/>
          <p:nvPr/>
        </p:nvSpPr>
        <p:spPr>
          <a:xfrm>
            <a:off x="230675" y="1404345"/>
            <a:ext cx="8265900" cy="3176400"/>
          </a:xfrm>
          <a:prstGeom prst="rect">
            <a:avLst/>
          </a:prstGeom>
          <a:noFill/>
          <a:ln>
            <a:noFill/>
          </a:ln>
        </p:spPr>
        <p:txBody>
          <a:bodyPr anchorCtr="0" anchor="t" bIns="45700" lIns="91425" spcFirstLastPara="1" rIns="91425" wrap="square" tIns="45700">
            <a:noAutofit/>
          </a:bodyPr>
          <a:lstStyle/>
          <a:p>
            <a:pPr indent="-311150" lvl="0" marL="457200" marR="0" rtl="0" algn="l">
              <a:lnSpc>
                <a:spcPct val="115000"/>
              </a:lnSpc>
              <a:spcBef>
                <a:spcPts val="0"/>
              </a:spcBef>
              <a:spcAft>
                <a:spcPts val="0"/>
              </a:spcAft>
              <a:buClr>
                <a:srgbClr val="FFFFFF"/>
              </a:buClr>
              <a:buSzPts val="1300"/>
              <a:buFont typeface="Lato"/>
              <a:buChar char="●"/>
            </a:pPr>
            <a:r>
              <a:rPr b="1" i="0" lang="en-GB" sz="1300" u="none" cap="none" strike="noStrike">
                <a:solidFill>
                  <a:srgbClr val="FFFFFF"/>
                </a:solidFill>
                <a:latin typeface="Lato"/>
                <a:ea typeface="Lato"/>
                <a:cs typeface="Lato"/>
                <a:sym typeface="Lato"/>
              </a:rPr>
              <a:t>Authentication</a:t>
            </a:r>
            <a:r>
              <a:rPr b="0" i="0" lang="en-GB" sz="1300" u="none" cap="none" strike="noStrike">
                <a:solidFill>
                  <a:srgbClr val="FFFFFF"/>
                </a:solidFill>
                <a:latin typeface="Lato"/>
                <a:ea typeface="Lato"/>
                <a:cs typeface="Lato"/>
                <a:sym typeface="Lato"/>
              </a:rPr>
              <a:t>: The process of determining who a user is </a:t>
            </a:r>
            <a:endParaRPr/>
          </a:p>
          <a:p>
            <a:pPr indent="-311150" lvl="0" marL="457200" marR="0" rtl="0" algn="l">
              <a:lnSpc>
                <a:spcPct val="115000"/>
              </a:lnSpc>
              <a:spcBef>
                <a:spcPts val="0"/>
              </a:spcBef>
              <a:spcAft>
                <a:spcPts val="0"/>
              </a:spcAft>
              <a:buClr>
                <a:srgbClr val="FFFFFF"/>
              </a:buClr>
              <a:buSzPts val="1300"/>
              <a:buFont typeface="Lato"/>
              <a:buChar char="●"/>
            </a:pPr>
            <a:r>
              <a:rPr b="1" i="0" lang="en-GB" sz="1300" u="none" cap="none" strike="noStrike">
                <a:solidFill>
                  <a:srgbClr val="FFFFFF"/>
                </a:solidFill>
                <a:latin typeface="Lato"/>
                <a:ea typeface="Lato"/>
                <a:cs typeface="Lato"/>
                <a:sym typeface="Lato"/>
              </a:rPr>
              <a:t>Authorization:</a:t>
            </a:r>
            <a:r>
              <a:rPr b="0" i="0" lang="en-GB" sz="1300" u="none" cap="none" strike="noStrike">
                <a:solidFill>
                  <a:srgbClr val="FFFFFF"/>
                </a:solidFill>
                <a:latin typeface="Lato"/>
                <a:ea typeface="Lato"/>
                <a:cs typeface="Lato"/>
                <a:sym typeface="Lato"/>
              </a:rPr>
              <a:t> The process of determining what a specific user is allowed to do</a:t>
            </a:r>
            <a:endParaRPr/>
          </a:p>
          <a:p>
            <a:pPr indent="-311150" lvl="0" marL="457200" marR="0" rtl="0" algn="l">
              <a:lnSpc>
                <a:spcPct val="115000"/>
              </a:lnSpc>
              <a:spcBef>
                <a:spcPts val="0"/>
              </a:spcBef>
              <a:spcAft>
                <a:spcPts val="0"/>
              </a:spcAft>
              <a:buClr>
                <a:srgbClr val="FFFFFF"/>
              </a:buClr>
              <a:buSzPts val="1300"/>
              <a:buFont typeface="Lato"/>
              <a:buChar char="●"/>
            </a:pPr>
            <a:r>
              <a:rPr b="1" i="0" lang="en-GB" sz="1300" u="none" cap="none" strike="noStrike">
                <a:solidFill>
                  <a:srgbClr val="FFFFFF"/>
                </a:solidFill>
                <a:latin typeface="Lato"/>
                <a:ea typeface="Lato"/>
                <a:cs typeface="Lato"/>
                <a:sym typeface="Lato"/>
              </a:rPr>
              <a:t>Identity and access management</a:t>
            </a:r>
            <a:r>
              <a:rPr b="0" i="0" lang="en-GB" sz="1300" u="none" cap="none" strike="noStrike">
                <a:solidFill>
                  <a:srgbClr val="FFFFFF"/>
                </a:solidFill>
                <a:latin typeface="Lato"/>
                <a:ea typeface="Lato"/>
                <a:cs typeface="Lato"/>
                <a:sym typeface="Lato"/>
              </a:rPr>
              <a:t>: Centralized management of user access rights</a:t>
            </a:r>
            <a:endParaRPr b="1" i="0" sz="1300" u="none" cap="none" strike="noStrike">
              <a:solidFill>
                <a:srgbClr val="FFFFFF"/>
              </a:solidFill>
              <a:latin typeface="Lato"/>
              <a:ea typeface="Lato"/>
              <a:cs typeface="Lato"/>
              <a:sym typeface="Lato"/>
            </a:endParaRPr>
          </a:p>
          <a:p>
            <a:pPr indent="-311150" lvl="0" marL="457200" marR="0" rtl="0" algn="l">
              <a:lnSpc>
                <a:spcPct val="115000"/>
              </a:lnSpc>
              <a:spcBef>
                <a:spcPts val="0"/>
              </a:spcBef>
              <a:spcAft>
                <a:spcPts val="0"/>
              </a:spcAft>
              <a:buClr>
                <a:srgbClr val="FFFFFF"/>
              </a:buClr>
              <a:buSzPts val="1300"/>
              <a:buFont typeface="Lato"/>
              <a:buChar char="●"/>
            </a:pPr>
            <a:r>
              <a:rPr b="1" i="0" lang="en-GB" sz="1300" u="none" cap="none" strike="noStrike">
                <a:solidFill>
                  <a:srgbClr val="FFFFFF"/>
                </a:solidFill>
                <a:latin typeface="Lato"/>
                <a:ea typeface="Lato"/>
                <a:cs typeface="Lato"/>
                <a:sym typeface="Lato"/>
              </a:rPr>
              <a:t>Security tokens</a:t>
            </a:r>
            <a:r>
              <a:rPr b="0" i="0" lang="en-GB" sz="1300" u="none" cap="none" strike="noStrike">
                <a:solidFill>
                  <a:srgbClr val="FFFFFF"/>
                </a:solidFill>
                <a:latin typeface="Lato"/>
                <a:ea typeface="Lato"/>
                <a:cs typeface="Lato"/>
                <a:sym typeface="Lato"/>
              </a:rPr>
              <a:t>: Strings of characters that grant access but are hard to forge</a:t>
            </a:r>
            <a:endParaRPr b="1" i="0" sz="1300" u="none" cap="none" strike="noStrike">
              <a:solidFill>
                <a:srgbClr val="FFFFFF"/>
              </a:solidFill>
              <a:latin typeface="Lato"/>
              <a:ea typeface="Lato"/>
              <a:cs typeface="Lato"/>
              <a:sym typeface="Lato"/>
            </a:endParaRPr>
          </a:p>
          <a:p>
            <a:pPr indent="-311150" lvl="0" marL="457200" marR="0" rtl="0" algn="l">
              <a:lnSpc>
                <a:spcPct val="115000"/>
              </a:lnSpc>
              <a:spcBef>
                <a:spcPts val="0"/>
              </a:spcBef>
              <a:spcAft>
                <a:spcPts val="0"/>
              </a:spcAft>
              <a:buClr>
                <a:srgbClr val="FFFFFF"/>
              </a:buClr>
              <a:buSzPts val="1300"/>
              <a:buFont typeface="Lato"/>
              <a:buChar char="●"/>
            </a:pPr>
            <a:r>
              <a:rPr b="1" i="0" lang="en-GB" sz="1300" u="none" cap="none" strike="noStrike">
                <a:solidFill>
                  <a:srgbClr val="FFFFFF"/>
                </a:solidFill>
                <a:latin typeface="Lato"/>
                <a:ea typeface="Lato"/>
                <a:cs typeface="Lato"/>
                <a:sym typeface="Lato"/>
              </a:rPr>
              <a:t>Firewalls</a:t>
            </a:r>
            <a:r>
              <a:rPr b="0" i="0" lang="en-GB" sz="1300" u="none" cap="none" strike="noStrike">
                <a:solidFill>
                  <a:srgbClr val="FFFFFF"/>
                </a:solidFill>
                <a:latin typeface="Lato"/>
                <a:ea typeface="Lato"/>
                <a:cs typeface="Lato"/>
                <a:sym typeface="Lato"/>
              </a:rPr>
              <a:t>:</a:t>
            </a:r>
            <a:r>
              <a:rPr b="1" i="0" lang="en-GB" sz="1300" u="none" cap="none" strike="noStrike">
                <a:solidFill>
                  <a:srgbClr val="FFFFFF"/>
                </a:solidFill>
                <a:latin typeface="Lato"/>
                <a:ea typeface="Lato"/>
                <a:cs typeface="Lato"/>
                <a:sym typeface="Lato"/>
              </a:rPr>
              <a:t> </a:t>
            </a:r>
            <a:r>
              <a:rPr b="0" i="0" lang="en-GB" sz="1300" u="none" cap="none" strike="noStrike">
                <a:solidFill>
                  <a:srgbClr val="FFFFFF"/>
                </a:solidFill>
                <a:latin typeface="Lato"/>
                <a:ea typeface="Lato"/>
                <a:cs typeface="Lato"/>
                <a:sym typeface="Lato"/>
              </a:rPr>
              <a:t>Specialized routers that control access between one network and another</a:t>
            </a:r>
            <a:endParaRPr/>
          </a:p>
          <a:p>
            <a:pPr indent="-311150" lvl="0" marL="457200" marR="0" rtl="0" algn="l">
              <a:lnSpc>
                <a:spcPct val="115000"/>
              </a:lnSpc>
              <a:spcBef>
                <a:spcPts val="0"/>
              </a:spcBef>
              <a:spcAft>
                <a:spcPts val="0"/>
              </a:spcAft>
              <a:buClr>
                <a:srgbClr val="FFFFFF"/>
              </a:buClr>
              <a:buSzPts val="1300"/>
              <a:buFont typeface="Lato"/>
              <a:buChar char="●"/>
            </a:pPr>
            <a:r>
              <a:rPr b="1" i="0" lang="en-GB" sz="1300" u="none" cap="none" strike="noStrike">
                <a:solidFill>
                  <a:srgbClr val="FFFFFF"/>
                </a:solidFill>
                <a:latin typeface="Lato"/>
                <a:ea typeface="Lato"/>
                <a:cs typeface="Lato"/>
                <a:sym typeface="Lato"/>
              </a:rPr>
              <a:t>Symmetric encryption</a:t>
            </a:r>
            <a:r>
              <a:rPr b="0" i="0" lang="en-GB" sz="1300" u="none" cap="none" strike="noStrike">
                <a:solidFill>
                  <a:srgbClr val="FFFFFF"/>
                </a:solidFill>
                <a:latin typeface="Lato"/>
                <a:ea typeface="Lato"/>
                <a:cs typeface="Lato"/>
                <a:sym typeface="Lato"/>
              </a:rPr>
              <a:t>:</a:t>
            </a:r>
            <a:r>
              <a:rPr b="1" i="0" lang="en-GB" sz="1300" u="none" cap="none" strike="noStrike">
                <a:solidFill>
                  <a:srgbClr val="FFFFFF"/>
                </a:solidFill>
                <a:latin typeface="Lato"/>
                <a:ea typeface="Lato"/>
                <a:cs typeface="Lato"/>
                <a:sym typeface="Lato"/>
              </a:rPr>
              <a:t> </a:t>
            </a:r>
            <a:r>
              <a:rPr b="0" i="0" lang="en-GB" sz="1300" u="none" cap="none" strike="noStrike">
                <a:solidFill>
                  <a:srgbClr val="FFFFFF"/>
                </a:solidFill>
                <a:latin typeface="Lato"/>
                <a:ea typeface="Lato"/>
                <a:cs typeface="Lato"/>
                <a:sym typeface="Lato"/>
              </a:rPr>
              <a:t>A single secret key is used for both encryption and decryption</a:t>
            </a:r>
            <a:endParaRPr/>
          </a:p>
          <a:p>
            <a:pPr indent="-311150" lvl="0" marL="457200" marR="0" rtl="0" algn="l">
              <a:lnSpc>
                <a:spcPct val="115000"/>
              </a:lnSpc>
              <a:spcBef>
                <a:spcPts val="0"/>
              </a:spcBef>
              <a:spcAft>
                <a:spcPts val="0"/>
              </a:spcAft>
              <a:buClr>
                <a:srgbClr val="FFFFFF"/>
              </a:buClr>
              <a:buSzPts val="1300"/>
              <a:buFont typeface="Lato"/>
              <a:buChar char="●"/>
            </a:pPr>
            <a:r>
              <a:rPr b="1" i="0" lang="en-GB" sz="1300" u="none" cap="none" strike="noStrike">
                <a:solidFill>
                  <a:srgbClr val="FFFFFF"/>
                </a:solidFill>
                <a:latin typeface="Lato"/>
                <a:ea typeface="Lato"/>
                <a:cs typeface="Lato"/>
                <a:sym typeface="Lato"/>
              </a:rPr>
              <a:t>Asymmetric encryption</a:t>
            </a:r>
            <a:r>
              <a:rPr b="0" i="0" lang="en-GB" sz="1300" u="none" cap="none" strike="noStrike">
                <a:solidFill>
                  <a:srgbClr val="FFFFFF"/>
                </a:solidFill>
                <a:latin typeface="Lato"/>
                <a:ea typeface="Lato"/>
                <a:cs typeface="Lato"/>
                <a:sym typeface="Lato"/>
              </a:rPr>
              <a:t>:</a:t>
            </a:r>
            <a:r>
              <a:rPr b="1" i="0" lang="en-GB" sz="1300" u="none" cap="none" strike="noStrike">
                <a:solidFill>
                  <a:srgbClr val="FFFFFF"/>
                </a:solidFill>
                <a:latin typeface="Lato"/>
                <a:ea typeface="Lato"/>
                <a:cs typeface="Lato"/>
                <a:sym typeface="Lato"/>
              </a:rPr>
              <a:t> U</a:t>
            </a:r>
            <a:r>
              <a:rPr b="0" i="0" lang="en-GB" sz="1300" u="none" cap="none" strike="noStrike">
                <a:solidFill>
                  <a:srgbClr val="FFFFFF"/>
                </a:solidFill>
                <a:latin typeface="Lato"/>
                <a:ea typeface="Lato"/>
                <a:cs typeface="Lato"/>
                <a:sym typeface="Lato"/>
              </a:rPr>
              <a:t>ses two different keys, one public and one private</a:t>
            </a:r>
            <a:endParaRPr/>
          </a:p>
          <a:p>
            <a:pPr indent="0" lvl="0" marL="146050" marR="0" rtl="0" algn="l">
              <a:lnSpc>
                <a:spcPct val="115000"/>
              </a:lnSpc>
              <a:spcBef>
                <a:spcPts val="0"/>
              </a:spcBef>
              <a:spcAft>
                <a:spcPts val="0"/>
              </a:spcAft>
              <a:buNone/>
            </a:pPr>
            <a:r>
              <a:t/>
            </a:r>
            <a:endParaRPr b="0" i="0" sz="1300" u="none" cap="none" strike="noStrike">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3"/>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Why is this important?</a:t>
            </a:r>
            <a:endParaRPr sz="3200" u="none">
              <a:latin typeface="Lato"/>
              <a:ea typeface="Lato"/>
              <a:cs typeface="Lato"/>
              <a:sym typeface="Lato"/>
            </a:endParaRPr>
          </a:p>
        </p:txBody>
      </p:sp>
      <p:sp>
        <p:nvSpPr>
          <p:cNvPr id="157" name="Google Shape;157;p13"/>
          <p:cNvSpPr txBox="1"/>
          <p:nvPr/>
        </p:nvSpPr>
        <p:spPr>
          <a:xfrm>
            <a:off x="420624" y="3598350"/>
            <a:ext cx="8238744" cy="1263136"/>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000"/>
              </a:spcBef>
              <a:spcAft>
                <a:spcPts val="1200"/>
              </a:spcAft>
              <a:buClr>
                <a:srgbClr val="000000"/>
              </a:buClr>
              <a:buSzPts val="1500"/>
              <a:buFont typeface="Arial"/>
              <a:buNone/>
            </a:pPr>
            <a:r>
              <a:rPr b="0" i="0" lang="en-GB" sz="1500" u="none" cap="none" strike="noStrike">
                <a:solidFill>
                  <a:schemeClr val="lt1"/>
                </a:solidFill>
                <a:latin typeface="Lato"/>
                <a:ea typeface="Lato"/>
                <a:cs typeface="Lato"/>
                <a:sym typeface="Lato"/>
              </a:rPr>
              <a:t>The performance and security of a big data pipeline is only as good as its weakest link.  The entire pipeline must be architected to ensure sufficient end-to-end capacity and security, and to be capable of supporting all the analytics needs of its user communities.</a:t>
            </a:r>
            <a:endParaRPr b="0" i="0" sz="1500" u="none" cap="none" strike="noStrike">
              <a:solidFill>
                <a:schemeClr val="lt1"/>
              </a:solidFill>
              <a:latin typeface="Lato"/>
              <a:ea typeface="Lato"/>
              <a:cs typeface="Lato"/>
              <a:sym typeface="Lato"/>
            </a:endParaRPr>
          </a:p>
        </p:txBody>
      </p:sp>
      <p:pic>
        <p:nvPicPr>
          <p:cNvPr id="158" name="Google Shape;158;p13"/>
          <p:cNvPicPr preferRelativeResize="0"/>
          <p:nvPr/>
        </p:nvPicPr>
        <p:blipFill rotWithShape="1">
          <a:blip r:embed="rId3">
            <a:alphaModFix/>
          </a:blip>
          <a:srcRect b="0" l="0" r="0" t="0"/>
          <a:stretch/>
        </p:blipFill>
        <p:spPr>
          <a:xfrm>
            <a:off x="2606075" y="1494200"/>
            <a:ext cx="3133152" cy="202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
          <p:cNvSpPr txBox="1"/>
          <p:nvPr>
            <p:ph type="ctrTitle"/>
          </p:nvPr>
        </p:nvSpPr>
        <p:spPr>
          <a:xfrm>
            <a:off x="230675" y="744100"/>
            <a:ext cx="4886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Module 9 Summary</a:t>
            </a:r>
            <a:endParaRPr sz="3200" u="none">
              <a:latin typeface="Lato"/>
              <a:ea typeface="Lato"/>
              <a:cs typeface="Lato"/>
              <a:sym typeface="Lato"/>
            </a:endParaRPr>
          </a:p>
        </p:txBody>
      </p:sp>
      <p:sp>
        <p:nvSpPr>
          <p:cNvPr id="82" name="Google Shape;82;p2"/>
          <p:cNvSpPr txBox="1"/>
          <p:nvPr>
            <p:ph idx="1" type="body"/>
          </p:nvPr>
        </p:nvSpPr>
        <p:spPr>
          <a:xfrm>
            <a:off x="230675" y="1396850"/>
            <a:ext cx="8724900" cy="2948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0" i="1" sz="1500">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0" lang="en-GB" sz="1500" u="sng">
                <a:latin typeface="Lato"/>
                <a:ea typeface="Lato"/>
                <a:cs typeface="Lato"/>
                <a:sym typeface="Lato"/>
              </a:rPr>
              <a:t>Learning Outcomes</a:t>
            </a:r>
            <a:endParaRPr b="0" sz="1500">
              <a:latin typeface="Lato"/>
              <a:ea typeface="Lato"/>
              <a:cs typeface="Lato"/>
              <a:sym typeface="Lato"/>
            </a:endParaRPr>
          </a:p>
          <a:p>
            <a:pPr indent="-323850" lvl="0" marL="457200" marR="0" rtl="0" algn="l">
              <a:lnSpc>
                <a:spcPct val="115000"/>
              </a:lnSpc>
              <a:spcBef>
                <a:spcPts val="1200"/>
              </a:spcBef>
              <a:spcAft>
                <a:spcPts val="0"/>
              </a:spcAft>
              <a:buSzPts val="1500"/>
              <a:buFont typeface="Lato"/>
              <a:buAutoNum type="arabicPeriod"/>
            </a:pPr>
            <a:r>
              <a:rPr b="0" lang="en-GB" sz="1500">
                <a:latin typeface="Lato"/>
                <a:ea typeface="Lato"/>
                <a:cs typeface="Lato"/>
                <a:sym typeface="Lato"/>
              </a:rPr>
              <a:t>Define IT architecture</a:t>
            </a:r>
            <a:endParaRPr b="0" sz="1500">
              <a:latin typeface="Lato"/>
              <a:ea typeface="Lato"/>
              <a:cs typeface="Lato"/>
              <a:sym typeface="Lato"/>
            </a:endParaRPr>
          </a:p>
          <a:p>
            <a:pPr indent="-323850" lvl="0" marL="457200" marR="0" rtl="0" algn="l">
              <a:lnSpc>
                <a:spcPct val="115000"/>
              </a:lnSpc>
              <a:spcBef>
                <a:spcPts val="0"/>
              </a:spcBef>
              <a:spcAft>
                <a:spcPts val="0"/>
              </a:spcAft>
              <a:buSzPts val="1500"/>
              <a:buFont typeface="Lato"/>
              <a:buAutoNum type="arabicPeriod"/>
            </a:pPr>
            <a:r>
              <a:rPr b="0" lang="en-GB" sz="1500">
                <a:latin typeface="Lato"/>
                <a:ea typeface="Lato"/>
                <a:cs typeface="Lato"/>
                <a:sym typeface="Lato"/>
              </a:rPr>
              <a:t>Contrast the LAMP and SMACK (Spark, Mesos, Akka, Cassandra, Kafka) stacks</a:t>
            </a:r>
            <a:endParaRPr/>
          </a:p>
          <a:p>
            <a:pPr indent="-323850" lvl="0" marL="457200" marR="0" rtl="0" algn="l">
              <a:lnSpc>
                <a:spcPct val="115000"/>
              </a:lnSpc>
              <a:spcBef>
                <a:spcPts val="0"/>
              </a:spcBef>
              <a:spcAft>
                <a:spcPts val="0"/>
              </a:spcAft>
              <a:buSzPts val="1500"/>
              <a:buFont typeface="Lato"/>
              <a:buAutoNum type="arabicPeriod"/>
            </a:pPr>
            <a:r>
              <a:rPr b="0" lang="en-GB" sz="1500">
                <a:latin typeface="Lato"/>
                <a:ea typeface="Lato"/>
                <a:cs typeface="Lato"/>
                <a:sym typeface="Lato"/>
              </a:rPr>
              <a:t>Introduce Kafka</a:t>
            </a:r>
            <a:endParaRPr/>
          </a:p>
          <a:p>
            <a:pPr indent="-323850" lvl="0" marL="457200" marR="0" rtl="0" algn="l">
              <a:lnSpc>
                <a:spcPct val="115000"/>
              </a:lnSpc>
              <a:spcBef>
                <a:spcPts val="0"/>
              </a:spcBef>
              <a:spcAft>
                <a:spcPts val="0"/>
              </a:spcAft>
              <a:buSzPts val="1500"/>
              <a:buFont typeface="Lato"/>
              <a:buAutoNum type="arabicPeriod"/>
            </a:pPr>
            <a:r>
              <a:rPr b="0" lang="en-GB" sz="1500">
                <a:latin typeface="Lato"/>
                <a:ea typeface="Lato"/>
                <a:cs typeface="Lato"/>
                <a:sym typeface="Lato"/>
              </a:rPr>
              <a:t>Describe the Lakehouse concept</a:t>
            </a:r>
            <a:endParaRPr b="0" sz="1500">
              <a:latin typeface="Lato"/>
              <a:ea typeface="Lato"/>
              <a:cs typeface="Lato"/>
              <a:sym typeface="Lato"/>
            </a:endParaRPr>
          </a:p>
          <a:p>
            <a:pPr indent="-323850" lvl="0" marL="457200" marR="0" rtl="0" algn="l">
              <a:lnSpc>
                <a:spcPct val="115000"/>
              </a:lnSpc>
              <a:spcBef>
                <a:spcPts val="0"/>
              </a:spcBef>
              <a:spcAft>
                <a:spcPts val="0"/>
              </a:spcAft>
              <a:buSzPts val="1500"/>
              <a:buFont typeface="Lato"/>
              <a:buAutoNum type="arabicPeriod"/>
            </a:pPr>
            <a:r>
              <a:rPr b="0" lang="en-GB" sz="1500">
                <a:latin typeface="Lato"/>
                <a:ea typeface="Lato"/>
                <a:cs typeface="Lato"/>
                <a:sym typeface="Lato"/>
              </a:rPr>
              <a:t>Discuss key techniques for securing the pipeline</a:t>
            </a:r>
            <a:endParaRPr b="0" sz="1500">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b="0" sz="1500">
              <a:latin typeface="Lato"/>
              <a:ea typeface="Lato"/>
              <a:cs typeface="Lato"/>
              <a:sym typeface="Lato"/>
            </a:endParaRPr>
          </a:p>
          <a:p>
            <a:pPr indent="0" lvl="0" marL="0" rtl="0" algn="ctr">
              <a:lnSpc>
                <a:spcPct val="115000"/>
              </a:lnSpc>
              <a:spcBef>
                <a:spcPts val="1200"/>
              </a:spcBef>
              <a:spcAft>
                <a:spcPts val="1200"/>
              </a:spcAft>
              <a:buClr>
                <a:schemeClr val="lt1"/>
              </a:buClr>
              <a:buSzPts val="3200"/>
              <a:buNone/>
            </a:pPr>
            <a:r>
              <a:t/>
            </a:r>
            <a:endParaRPr b="0" sz="15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IT Architecture</a:t>
            </a:r>
            <a:endParaRPr sz="3200" u="none">
              <a:latin typeface="Lato"/>
              <a:ea typeface="Lato"/>
              <a:cs typeface="Lato"/>
              <a:sym typeface="Lato"/>
            </a:endParaRPr>
          </a:p>
        </p:txBody>
      </p:sp>
      <p:pic>
        <p:nvPicPr>
          <p:cNvPr descr="TOGAF ADM" id="88" name="Google Shape;88;p3"/>
          <p:cNvPicPr preferRelativeResize="0"/>
          <p:nvPr/>
        </p:nvPicPr>
        <p:blipFill rotWithShape="1">
          <a:blip r:embed="rId3">
            <a:alphaModFix/>
          </a:blip>
          <a:srcRect b="0" l="0" r="0" t="0"/>
          <a:stretch/>
        </p:blipFill>
        <p:spPr>
          <a:xfrm>
            <a:off x="3389956" y="880342"/>
            <a:ext cx="2983123" cy="3967701"/>
          </a:xfrm>
          <a:prstGeom prst="rect">
            <a:avLst/>
          </a:prstGeom>
          <a:solidFill>
            <a:schemeClr val="lt1"/>
          </a:solidFill>
          <a:ln>
            <a:noFill/>
          </a:ln>
        </p:spPr>
      </p:pic>
      <p:sp>
        <p:nvSpPr>
          <p:cNvPr id="89" name="Google Shape;89;p3"/>
          <p:cNvSpPr txBox="1"/>
          <p:nvPr/>
        </p:nvSpPr>
        <p:spPr>
          <a:xfrm>
            <a:off x="230675" y="4030068"/>
            <a:ext cx="289657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lt1"/>
                </a:solidFill>
                <a:latin typeface="Arial"/>
                <a:ea typeface="Arial"/>
                <a:cs typeface="Arial"/>
                <a:sym typeface="Arial"/>
              </a:rPr>
              <a:t>Source: https://www.opengroup.org/togaf</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4"/>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LAMP vs SMACK stack</a:t>
            </a:r>
            <a:endParaRPr sz="3200" u="none">
              <a:latin typeface="Lato"/>
              <a:ea typeface="Lato"/>
              <a:cs typeface="Lato"/>
              <a:sym typeface="Lato"/>
            </a:endParaRPr>
          </a:p>
        </p:txBody>
      </p:sp>
      <p:pic>
        <p:nvPicPr>
          <p:cNvPr id="95" name="Google Shape;95;p4"/>
          <p:cNvPicPr preferRelativeResize="0"/>
          <p:nvPr/>
        </p:nvPicPr>
        <p:blipFill rotWithShape="1">
          <a:blip r:embed="rId3">
            <a:alphaModFix/>
          </a:blip>
          <a:srcRect b="0" l="0" r="0" t="0"/>
          <a:stretch/>
        </p:blipFill>
        <p:spPr>
          <a:xfrm>
            <a:off x="230675" y="1340900"/>
            <a:ext cx="5297724" cy="2878674"/>
          </a:xfrm>
          <a:prstGeom prst="rect">
            <a:avLst/>
          </a:prstGeom>
          <a:noFill/>
          <a:ln>
            <a:noFill/>
          </a:ln>
        </p:spPr>
      </p:pic>
      <p:sp>
        <p:nvSpPr>
          <p:cNvPr id="96" name="Google Shape;96;p4"/>
          <p:cNvSpPr txBox="1"/>
          <p:nvPr/>
        </p:nvSpPr>
        <p:spPr>
          <a:xfrm>
            <a:off x="5528400" y="934050"/>
            <a:ext cx="3429000" cy="4434517"/>
          </a:xfrm>
          <a:prstGeom prst="rect">
            <a:avLst/>
          </a:prstGeom>
          <a:noFill/>
          <a:ln>
            <a:noFill/>
          </a:ln>
        </p:spPr>
        <p:txBody>
          <a:bodyPr anchorCtr="0" anchor="t" bIns="91425" lIns="91425" spcFirstLastPara="1" rIns="91425" wrap="square" tIns="91425">
            <a:spAutoFit/>
          </a:bodyPr>
          <a:lstStyle/>
          <a:p>
            <a:pPr indent="-295275" lvl="0" marL="457200" marR="0" rtl="0" algn="l">
              <a:lnSpc>
                <a:spcPct val="150000"/>
              </a:lnSpc>
              <a:spcBef>
                <a:spcPts val="1100"/>
              </a:spcBef>
              <a:spcAft>
                <a:spcPts val="0"/>
              </a:spcAft>
              <a:buClr>
                <a:schemeClr val="lt1"/>
              </a:buClr>
              <a:buSzPts val="1050"/>
              <a:buFont typeface="Helvetica Neue"/>
              <a:buAutoNum type="arabicPeriod"/>
            </a:pPr>
            <a:r>
              <a:rPr b="0" i="0" lang="en-GB" sz="1050" u="none" cap="none" strike="noStrike">
                <a:solidFill>
                  <a:schemeClr val="lt1"/>
                </a:solidFill>
                <a:latin typeface="Helvetica Neue"/>
                <a:ea typeface="Helvetica Neue"/>
                <a:cs typeface="Helvetica Neue"/>
                <a:sym typeface="Helvetica Neue"/>
              </a:rPr>
              <a:t>Data is captured in real-time in a fast, replicated publish-and-subscribe queue such as Kafka.</a:t>
            </a:r>
            <a:endParaRPr b="0" i="0" sz="1050" u="none" cap="none" strike="noStrike">
              <a:solidFill>
                <a:schemeClr val="lt1"/>
              </a:solidFill>
              <a:latin typeface="Helvetica Neue"/>
              <a:ea typeface="Helvetica Neue"/>
              <a:cs typeface="Helvetica Neue"/>
              <a:sym typeface="Helvetica Neue"/>
            </a:endParaRPr>
          </a:p>
          <a:p>
            <a:pPr indent="-295275" lvl="0" marL="457200" marR="0" rtl="0" algn="l">
              <a:lnSpc>
                <a:spcPct val="150000"/>
              </a:lnSpc>
              <a:spcBef>
                <a:spcPts val="0"/>
              </a:spcBef>
              <a:spcAft>
                <a:spcPts val="0"/>
              </a:spcAft>
              <a:buClr>
                <a:schemeClr val="lt1"/>
              </a:buClr>
              <a:buSzPts val="1050"/>
              <a:buFont typeface="Helvetica Neue"/>
              <a:buAutoNum type="arabicPeriod"/>
            </a:pPr>
            <a:r>
              <a:rPr b="0" i="0" lang="en-GB" sz="1050" u="none" cap="none" strike="noStrike">
                <a:solidFill>
                  <a:schemeClr val="lt1"/>
                </a:solidFill>
                <a:latin typeface="Helvetica Neue"/>
                <a:ea typeface="Helvetica Neue"/>
                <a:cs typeface="Helvetica Neue"/>
                <a:sym typeface="Helvetica Neue"/>
              </a:rPr>
              <a:t>A stream processor such as Spark Streaming, Samza, Storm, or Flink is used to do near realtime analytics.</a:t>
            </a:r>
            <a:endParaRPr b="0" i="0" sz="1050" u="none" cap="none" strike="noStrike">
              <a:solidFill>
                <a:schemeClr val="lt1"/>
              </a:solidFill>
              <a:latin typeface="Helvetica Neue"/>
              <a:ea typeface="Helvetica Neue"/>
              <a:cs typeface="Helvetica Neue"/>
              <a:sym typeface="Helvetica Neue"/>
            </a:endParaRPr>
          </a:p>
          <a:p>
            <a:pPr indent="-295275" lvl="0" marL="457200" marR="0" rtl="0" algn="l">
              <a:lnSpc>
                <a:spcPct val="150000"/>
              </a:lnSpc>
              <a:spcBef>
                <a:spcPts val="0"/>
              </a:spcBef>
              <a:spcAft>
                <a:spcPts val="0"/>
              </a:spcAft>
              <a:buClr>
                <a:schemeClr val="lt1"/>
              </a:buClr>
              <a:buSzPts val="1050"/>
              <a:buFont typeface="Helvetica Neue"/>
              <a:buAutoNum type="arabicPeriod"/>
            </a:pPr>
            <a:r>
              <a:rPr b="0" i="0" lang="en-GB" sz="1050" u="none" cap="none" strike="noStrike">
                <a:solidFill>
                  <a:schemeClr val="lt1"/>
                </a:solidFill>
                <a:latin typeface="Helvetica Neue"/>
                <a:ea typeface="Helvetica Neue"/>
                <a:cs typeface="Helvetica Neue"/>
                <a:sym typeface="Helvetica Neue"/>
              </a:rPr>
              <a:t>Data is persisted using a distributed DBMS, such as Cassandra or HBase.</a:t>
            </a:r>
            <a:endParaRPr b="0" i="0" sz="1050" u="none" cap="none" strike="noStrike">
              <a:solidFill>
                <a:schemeClr val="lt1"/>
              </a:solidFill>
              <a:latin typeface="Helvetica Neue"/>
              <a:ea typeface="Helvetica Neue"/>
              <a:cs typeface="Helvetica Neue"/>
              <a:sym typeface="Helvetica Neue"/>
            </a:endParaRPr>
          </a:p>
          <a:p>
            <a:pPr indent="-295275" lvl="0" marL="457200" marR="0" rtl="0" algn="l">
              <a:lnSpc>
                <a:spcPct val="150000"/>
              </a:lnSpc>
              <a:spcBef>
                <a:spcPts val="0"/>
              </a:spcBef>
              <a:spcAft>
                <a:spcPts val="0"/>
              </a:spcAft>
              <a:buClr>
                <a:schemeClr val="lt1"/>
              </a:buClr>
              <a:buSzPts val="1050"/>
              <a:buFont typeface="Helvetica Neue"/>
              <a:buAutoNum type="arabicPeriod"/>
            </a:pPr>
            <a:r>
              <a:rPr b="0" i="0" lang="en-GB" sz="1050" u="none" cap="none" strike="noStrike">
                <a:solidFill>
                  <a:schemeClr val="lt1"/>
                </a:solidFill>
                <a:latin typeface="Helvetica Neue"/>
                <a:ea typeface="Helvetica Neue"/>
                <a:cs typeface="Helvetica Neue"/>
                <a:sym typeface="Helvetica Neue"/>
              </a:rPr>
              <a:t>Non-blocking asynchronous applications using a concurrency framework based on Futures or Actors (e.g. Akka) can be built on top.</a:t>
            </a:r>
            <a:endParaRPr b="0" i="0" sz="1050" u="none" cap="none" strike="noStrike">
              <a:solidFill>
                <a:schemeClr val="lt1"/>
              </a:solidFill>
              <a:latin typeface="Helvetica Neue"/>
              <a:ea typeface="Helvetica Neue"/>
              <a:cs typeface="Helvetica Neue"/>
              <a:sym typeface="Helvetica Neue"/>
            </a:endParaRPr>
          </a:p>
          <a:p>
            <a:pPr indent="-295275" lvl="0" marL="457200" marR="0" rtl="0" algn="l">
              <a:lnSpc>
                <a:spcPct val="150000"/>
              </a:lnSpc>
              <a:spcBef>
                <a:spcPts val="0"/>
              </a:spcBef>
              <a:spcAft>
                <a:spcPts val="0"/>
              </a:spcAft>
              <a:buClr>
                <a:schemeClr val="lt1"/>
              </a:buClr>
              <a:buSzPts val="1050"/>
              <a:buFont typeface="Helvetica Neue"/>
              <a:buAutoNum type="arabicPeriod"/>
            </a:pPr>
            <a:r>
              <a:rPr b="0" i="0" lang="en-GB" sz="1050" u="none" cap="none" strike="noStrike">
                <a:solidFill>
                  <a:schemeClr val="lt1"/>
                </a:solidFill>
                <a:latin typeface="Helvetica Neue"/>
                <a:ea typeface="Helvetica Neue"/>
                <a:cs typeface="Helvetica Neue"/>
                <a:sym typeface="Helvetica Neue"/>
              </a:rPr>
              <a:t>Increasingly, the entire datacenter is being virtualized using tools like Mesos, Kubernetes, or Ignite/GridGain.</a:t>
            </a:r>
            <a:endParaRPr b="0" i="0" sz="1050" u="none" cap="none" strike="noStrike">
              <a:solidFill>
                <a:schemeClr val="lt1"/>
              </a:solidFill>
              <a:latin typeface="Helvetica Neue"/>
              <a:ea typeface="Helvetica Neue"/>
              <a:cs typeface="Helvetica Neue"/>
              <a:sym typeface="Helvetica Neue"/>
            </a:endParaRPr>
          </a:p>
          <a:p>
            <a:pPr indent="0" lvl="0" marL="457200" marR="0" rtl="0" algn="l">
              <a:lnSpc>
                <a:spcPct val="150000"/>
              </a:lnSpc>
              <a:spcBef>
                <a:spcPts val="1100"/>
              </a:spcBef>
              <a:spcAft>
                <a:spcPts val="700"/>
              </a:spcAft>
              <a:buClr>
                <a:srgbClr val="000000"/>
              </a:buClr>
              <a:buSzPts val="1050"/>
              <a:buFont typeface="Arial"/>
              <a:buNone/>
            </a:pPr>
            <a:r>
              <a:t/>
            </a:r>
            <a:endParaRPr b="0" i="0" sz="1050" u="none" cap="none" strike="noStrike">
              <a:solidFill>
                <a:srgbClr val="000000"/>
              </a:solidFill>
              <a:highlight>
                <a:srgbClr val="FFFFFF"/>
              </a:highlight>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5"/>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Kafka - Distributed Pub/Sub Messaging</a:t>
            </a:r>
            <a:endParaRPr sz="3200" u="none">
              <a:latin typeface="Lato"/>
              <a:ea typeface="Lato"/>
              <a:cs typeface="Lato"/>
              <a:sym typeface="Lato"/>
            </a:endParaRPr>
          </a:p>
        </p:txBody>
      </p:sp>
      <p:pic>
        <p:nvPicPr>
          <p:cNvPr id="102" name="Google Shape;102;p5"/>
          <p:cNvPicPr preferRelativeResize="0"/>
          <p:nvPr/>
        </p:nvPicPr>
        <p:blipFill rotWithShape="1">
          <a:blip r:embed="rId3">
            <a:alphaModFix/>
          </a:blip>
          <a:srcRect b="0" l="0" r="0" t="0"/>
          <a:stretch/>
        </p:blipFill>
        <p:spPr>
          <a:xfrm>
            <a:off x="467300" y="1510699"/>
            <a:ext cx="5008599" cy="2440699"/>
          </a:xfrm>
          <a:prstGeom prst="rect">
            <a:avLst/>
          </a:prstGeom>
          <a:noFill/>
          <a:ln>
            <a:noFill/>
          </a:ln>
        </p:spPr>
      </p:pic>
      <p:sp>
        <p:nvSpPr>
          <p:cNvPr id="103" name="Google Shape;103;p5"/>
          <p:cNvSpPr txBox="1"/>
          <p:nvPr/>
        </p:nvSpPr>
        <p:spPr>
          <a:xfrm>
            <a:off x="467300" y="4056825"/>
            <a:ext cx="5895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Open Sans"/>
                <a:ea typeface="Open Sans"/>
                <a:cs typeface="Open Sans"/>
                <a:sym typeface="Open Sans"/>
              </a:rPr>
              <a:t>Source: https://docs.confluent.io/platform/current/tutorials/examples/microservices-orders/docs/index.html</a:t>
            </a:r>
            <a:endParaRPr b="0" i="0" sz="800" u="none" cap="none" strike="noStrike">
              <a:solidFill>
                <a:srgbClr val="000000"/>
              </a:solidFill>
              <a:latin typeface="Open Sans"/>
              <a:ea typeface="Open Sans"/>
              <a:cs typeface="Open Sans"/>
              <a:sym typeface="Open Sans"/>
            </a:endParaRPr>
          </a:p>
        </p:txBody>
      </p:sp>
      <p:sp>
        <p:nvSpPr>
          <p:cNvPr id="104" name="Google Shape;104;p5"/>
          <p:cNvSpPr txBox="1"/>
          <p:nvPr/>
        </p:nvSpPr>
        <p:spPr>
          <a:xfrm>
            <a:off x="5598350" y="1740600"/>
            <a:ext cx="32244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lt1"/>
              </a:buClr>
              <a:buSzPts val="1200"/>
              <a:buFont typeface="Helvetica Neue"/>
              <a:buChar char="●"/>
            </a:pPr>
            <a:r>
              <a:rPr b="0" i="0" lang="en-GB" sz="1200" u="none" cap="none" strike="noStrike">
                <a:solidFill>
                  <a:schemeClr val="lt1"/>
                </a:solidFill>
                <a:latin typeface="Helvetica Neue"/>
                <a:ea typeface="Helvetica Neue"/>
                <a:cs typeface="Helvetica Neue"/>
                <a:sym typeface="Helvetica Neue"/>
              </a:rPr>
              <a:t>High-velocity streaming data </a:t>
            </a:r>
            <a:endParaRPr b="0" i="0" sz="1200" u="none" cap="none" strike="noStrike">
              <a:solidFill>
                <a:schemeClr val="lt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b="0" i="0" lang="en-GB" sz="1200" u="none" cap="none" strike="noStrike">
                <a:solidFill>
                  <a:schemeClr val="lt1"/>
                </a:solidFill>
                <a:latin typeface="Helvetica Neue"/>
                <a:ea typeface="Helvetica Neue"/>
                <a:cs typeface="Helvetica Neue"/>
                <a:sym typeface="Helvetica Neue"/>
              </a:rPr>
              <a:t>Buffers data so it isn’t lost</a:t>
            </a:r>
            <a:endParaRPr b="0" i="0" sz="1200" u="none" cap="none" strike="noStrike">
              <a:solidFill>
                <a:schemeClr val="lt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b="0" i="0" lang="en-GB" sz="1200" u="none" cap="none" strike="noStrike">
                <a:solidFill>
                  <a:schemeClr val="lt1"/>
                </a:solidFill>
                <a:latin typeface="Helvetica Neue"/>
                <a:ea typeface="Helvetica Neue"/>
                <a:cs typeface="Helvetica Neue"/>
                <a:sym typeface="Helvetica Neue"/>
              </a:rPr>
              <a:t>Data is partitioned by key</a:t>
            </a:r>
            <a:endParaRPr b="0" i="0" sz="1200" u="none" cap="none" strike="noStrike">
              <a:solidFill>
                <a:schemeClr val="lt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chemeClr val="lt1"/>
              </a:buClr>
              <a:buSzPts val="1200"/>
              <a:buFont typeface="Arial"/>
              <a:buNone/>
            </a:pPr>
            <a:r>
              <a:t/>
            </a:r>
            <a:endParaRPr b="0" i="0" sz="1200" u="none" cap="none" strike="noStrike">
              <a:solidFill>
                <a:schemeClr val="lt1"/>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chemeClr val="lt1"/>
              </a:buClr>
              <a:buSzPts val="1200"/>
              <a:buFont typeface="Helvetica Neue"/>
              <a:buChar char="●"/>
            </a:pPr>
            <a:r>
              <a:rPr b="0" i="0" lang="en-GB" sz="1200" u="none" cap="none" strike="noStrike">
                <a:solidFill>
                  <a:schemeClr val="lt1"/>
                </a:solidFill>
                <a:latin typeface="Helvetica Neue"/>
                <a:ea typeface="Helvetica Neue"/>
                <a:cs typeface="Helvetica Neue"/>
                <a:sym typeface="Helvetica Neue"/>
              </a:rPr>
              <a:t>Partitions of a topic can be stored in many modes in cluster</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Migration to Cloud</a:t>
            </a:r>
            <a:endParaRPr sz="3200" u="none">
              <a:latin typeface="Lato"/>
              <a:ea typeface="Lato"/>
              <a:cs typeface="Lato"/>
              <a:sym typeface="Lato"/>
            </a:endParaRPr>
          </a:p>
        </p:txBody>
      </p:sp>
      <p:pic>
        <p:nvPicPr>
          <p:cNvPr id="110" name="Google Shape;110;p6"/>
          <p:cNvPicPr preferRelativeResize="0"/>
          <p:nvPr/>
        </p:nvPicPr>
        <p:blipFill rotWithShape="1">
          <a:blip r:embed="rId3">
            <a:alphaModFix/>
          </a:blip>
          <a:srcRect b="0" l="0" r="0" t="0"/>
          <a:stretch/>
        </p:blipFill>
        <p:spPr>
          <a:xfrm>
            <a:off x="1660058" y="1487796"/>
            <a:ext cx="5825926" cy="3277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7"/>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The promise of good data management </a:t>
            </a:r>
            <a:endParaRPr sz="3200" u="none">
              <a:latin typeface="Lato"/>
              <a:ea typeface="Lato"/>
              <a:cs typeface="Lato"/>
              <a:sym typeface="Lato"/>
            </a:endParaRPr>
          </a:p>
        </p:txBody>
      </p:sp>
      <p:sp>
        <p:nvSpPr>
          <p:cNvPr id="116" name="Google Shape;116;p7"/>
          <p:cNvSpPr txBox="1"/>
          <p:nvPr/>
        </p:nvSpPr>
        <p:spPr>
          <a:xfrm>
            <a:off x="230675" y="1396850"/>
            <a:ext cx="8265900" cy="3176400"/>
          </a:xfrm>
          <a:prstGeom prst="rect">
            <a:avLst/>
          </a:prstGeom>
          <a:noFill/>
          <a:ln>
            <a:noFill/>
          </a:ln>
        </p:spPr>
        <p:txBody>
          <a:bodyPr anchorCtr="0" anchor="t" bIns="45700" lIns="91425" spcFirstLastPara="1" rIns="91425" wrap="square" tIns="45700">
            <a:noAutofit/>
          </a:bodyPr>
          <a:lstStyle/>
          <a:p>
            <a:pPr indent="-323850" lvl="0" marL="457200" marR="0" rtl="0" algn="l">
              <a:lnSpc>
                <a:spcPct val="115000"/>
              </a:lnSpc>
              <a:spcBef>
                <a:spcPts val="0"/>
              </a:spcBef>
              <a:spcAft>
                <a:spcPts val="0"/>
              </a:spcAft>
              <a:buClr>
                <a:srgbClr val="FFFFFF"/>
              </a:buClr>
              <a:buSzPts val="1500"/>
              <a:buFont typeface="Lato"/>
              <a:buChar char="●"/>
            </a:pPr>
            <a:r>
              <a:rPr b="0" i="0" lang="en-GB" sz="1500" u="none" cap="none" strike="noStrike">
                <a:solidFill>
                  <a:srgbClr val="FFFFFF"/>
                </a:solidFill>
                <a:latin typeface="Lato"/>
                <a:ea typeface="Lato"/>
                <a:cs typeface="Lato"/>
                <a:sym typeface="Lato"/>
              </a:rPr>
              <a:t>In the 1980’s companies beg</a:t>
            </a:r>
            <a:r>
              <a:rPr lang="en-GB" sz="1500">
                <a:solidFill>
                  <a:srgbClr val="FFFFFF"/>
                </a:solidFill>
                <a:latin typeface="Lato"/>
                <a:ea typeface="Lato"/>
                <a:cs typeface="Lato"/>
                <a:sym typeface="Lato"/>
              </a:rPr>
              <a:t>a</a:t>
            </a:r>
            <a:r>
              <a:rPr b="0" i="0" lang="en-GB" sz="1500" u="none" cap="none" strike="noStrike">
                <a:solidFill>
                  <a:srgbClr val="FFFFFF"/>
                </a:solidFill>
                <a:latin typeface="Lato"/>
                <a:ea typeface="Lato"/>
                <a:cs typeface="Lato"/>
                <a:sym typeface="Lato"/>
              </a:rPr>
              <a:t>n moving away from siloed databases to a central storage for reporting called the data warehouse (DWH)</a:t>
            </a:r>
            <a:endParaRPr b="0" i="0" sz="1500" u="none" cap="none" strike="noStrike">
              <a:solidFill>
                <a:srgbClr val="FFFFFF"/>
              </a:solidFill>
              <a:latin typeface="Lato"/>
              <a:ea typeface="Lato"/>
              <a:cs typeface="Lato"/>
              <a:sym typeface="Lato"/>
            </a:endParaRPr>
          </a:p>
          <a:p>
            <a:pPr indent="-323850" lvl="0" marL="457200" marR="0" rtl="0" algn="l">
              <a:lnSpc>
                <a:spcPct val="115000"/>
              </a:lnSpc>
              <a:spcBef>
                <a:spcPts val="1000"/>
              </a:spcBef>
              <a:spcAft>
                <a:spcPts val="0"/>
              </a:spcAft>
              <a:buClr>
                <a:srgbClr val="FFFFFF"/>
              </a:buClr>
              <a:buSzPts val="1500"/>
              <a:buFont typeface="Lato"/>
              <a:buChar char="●"/>
            </a:pPr>
            <a:r>
              <a:rPr b="0" i="0" lang="en-GB" sz="1500" u="none" cap="none" strike="noStrike">
                <a:solidFill>
                  <a:srgbClr val="FFFFFF"/>
                </a:solidFill>
                <a:latin typeface="Lato"/>
                <a:ea typeface="Lato"/>
                <a:cs typeface="Lato"/>
                <a:sym typeface="Lato"/>
              </a:rPr>
              <a:t>However, in larger organizations often times there would be multiple DWHs which is what the DWH was intended to avoid</a:t>
            </a:r>
            <a:endParaRPr b="0" i="0" sz="1500" u="none" cap="none" strike="noStrike">
              <a:solidFill>
                <a:srgbClr val="FFFFFF"/>
              </a:solidFill>
              <a:latin typeface="Lato"/>
              <a:ea typeface="Lato"/>
              <a:cs typeface="Lato"/>
              <a:sym typeface="Lato"/>
            </a:endParaRPr>
          </a:p>
          <a:p>
            <a:pPr indent="-323850" lvl="0" marL="457200" marR="0" rtl="0" algn="l">
              <a:lnSpc>
                <a:spcPct val="115000"/>
              </a:lnSpc>
              <a:spcBef>
                <a:spcPts val="1000"/>
              </a:spcBef>
              <a:spcAft>
                <a:spcPts val="0"/>
              </a:spcAft>
              <a:buClr>
                <a:srgbClr val="FFFFFF"/>
              </a:buClr>
              <a:buSzPts val="1500"/>
              <a:buFont typeface="Lato"/>
              <a:buChar char="●"/>
            </a:pPr>
            <a:r>
              <a:rPr b="0" i="0" lang="en-GB" sz="1500" u="none" cap="none" strike="noStrike">
                <a:solidFill>
                  <a:srgbClr val="FFFFFF"/>
                </a:solidFill>
                <a:latin typeface="Lato"/>
                <a:ea typeface="Lato"/>
                <a:cs typeface="Lato"/>
                <a:sym typeface="Lato"/>
              </a:rPr>
              <a:t>Some organizations (with single DWH) would create smaller subsets of data within a DWH called data marts (e.g. marketing, finance, operations)</a:t>
            </a:r>
            <a:endParaRPr b="0" i="0" sz="1500" u="none" cap="none" strike="noStrike">
              <a:solidFill>
                <a:srgbClr val="FFFFFF"/>
              </a:solidFill>
              <a:latin typeface="Lato"/>
              <a:ea typeface="Lato"/>
              <a:cs typeface="Lato"/>
              <a:sym typeface="Lato"/>
            </a:endParaRPr>
          </a:p>
          <a:p>
            <a:pPr indent="-323850" lvl="0" marL="457200" marR="0" rtl="0" algn="l">
              <a:lnSpc>
                <a:spcPct val="115000"/>
              </a:lnSpc>
              <a:spcBef>
                <a:spcPts val="1000"/>
              </a:spcBef>
              <a:spcAft>
                <a:spcPts val="0"/>
              </a:spcAft>
              <a:buClr>
                <a:srgbClr val="FFFFFF"/>
              </a:buClr>
              <a:buSzPts val="1500"/>
              <a:buFont typeface="Lato"/>
              <a:buChar char="●"/>
            </a:pPr>
            <a:r>
              <a:rPr b="0" i="0" lang="en-GB" sz="1500" u="none" cap="none" strike="noStrike">
                <a:solidFill>
                  <a:srgbClr val="FFFFFF"/>
                </a:solidFill>
                <a:latin typeface="Lato"/>
                <a:ea typeface="Lato"/>
                <a:cs typeface="Lato"/>
                <a:sym typeface="Lato"/>
              </a:rPr>
              <a:t>Most of the data that companies worked with at this time was DWH friendly, but as the internet grew in popularity so did the need for a new solution to store that data</a:t>
            </a:r>
            <a:endParaRPr b="0" i="0" sz="1500" u="none" cap="none" strike="noStrike">
              <a:solidFill>
                <a:srgbClr val="FFFFFF"/>
              </a:solidFill>
              <a:latin typeface="Lato"/>
              <a:ea typeface="Lato"/>
              <a:cs typeface="Lato"/>
              <a:sym typeface="Lato"/>
            </a:endParaRPr>
          </a:p>
          <a:p>
            <a:pPr indent="0" lvl="0" marL="0" marR="0" rtl="0" algn="l">
              <a:lnSpc>
                <a:spcPct val="115000"/>
              </a:lnSpc>
              <a:spcBef>
                <a:spcPts val="1000"/>
              </a:spcBef>
              <a:spcAft>
                <a:spcPts val="1000"/>
              </a:spcAft>
              <a:buClr>
                <a:srgbClr val="000000"/>
              </a:buClr>
              <a:buSzPts val="1500"/>
              <a:buFont typeface="Arial"/>
              <a:buNone/>
            </a:pPr>
            <a:r>
              <a:t/>
            </a:r>
            <a:endParaRPr b="0" i="0" sz="1500" u="none" cap="none" strike="noStrike">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Capture then retain then analyze</a:t>
            </a:r>
            <a:endParaRPr sz="3200" u="none">
              <a:latin typeface="Lato"/>
              <a:ea typeface="Lato"/>
              <a:cs typeface="Lato"/>
              <a:sym typeface="Lato"/>
            </a:endParaRPr>
          </a:p>
        </p:txBody>
      </p:sp>
      <p:sp>
        <p:nvSpPr>
          <p:cNvPr id="122" name="Google Shape;122;p8"/>
          <p:cNvSpPr txBox="1"/>
          <p:nvPr/>
        </p:nvSpPr>
        <p:spPr>
          <a:xfrm>
            <a:off x="230675" y="1396850"/>
            <a:ext cx="8265900" cy="3176400"/>
          </a:xfrm>
          <a:prstGeom prst="rect">
            <a:avLst/>
          </a:prstGeom>
          <a:noFill/>
          <a:ln>
            <a:noFill/>
          </a:ln>
        </p:spPr>
        <p:txBody>
          <a:bodyPr anchorCtr="0" anchor="t" bIns="45700" lIns="91425" spcFirstLastPara="1" rIns="91425" wrap="square" tIns="45700">
            <a:noAutofit/>
          </a:bodyPr>
          <a:lstStyle/>
          <a:p>
            <a:pPr indent="-323850" lvl="0" marL="457200" marR="0" rtl="0" algn="l">
              <a:lnSpc>
                <a:spcPct val="115000"/>
              </a:lnSpc>
              <a:spcBef>
                <a:spcPts val="0"/>
              </a:spcBef>
              <a:spcAft>
                <a:spcPts val="0"/>
              </a:spcAft>
              <a:buClr>
                <a:srgbClr val="FFFFFF"/>
              </a:buClr>
              <a:buSzPts val="1500"/>
              <a:buFont typeface="Lato"/>
              <a:buChar char="●"/>
            </a:pPr>
            <a:r>
              <a:rPr b="0" i="0" lang="en-GB" sz="1500" u="none" cap="none" strike="noStrike">
                <a:solidFill>
                  <a:srgbClr val="FFFFFF"/>
                </a:solidFill>
                <a:latin typeface="Lato"/>
                <a:ea typeface="Lato"/>
                <a:cs typeface="Lato"/>
                <a:sym typeface="Lato"/>
              </a:rPr>
              <a:t>Around 2005, Hadoop was created, designed for capturing huge quantities of raw data</a:t>
            </a:r>
            <a:endParaRPr b="0" i="0" sz="1500" u="none" cap="none" strike="noStrike">
              <a:solidFill>
                <a:srgbClr val="FFFFFF"/>
              </a:solidFill>
              <a:latin typeface="Lato"/>
              <a:ea typeface="Lato"/>
              <a:cs typeface="Lato"/>
              <a:sym typeface="Lato"/>
            </a:endParaRPr>
          </a:p>
          <a:p>
            <a:pPr indent="-323850" lvl="0" marL="457200" marR="0" rtl="0" algn="l">
              <a:lnSpc>
                <a:spcPct val="115000"/>
              </a:lnSpc>
              <a:spcBef>
                <a:spcPts val="1000"/>
              </a:spcBef>
              <a:spcAft>
                <a:spcPts val="0"/>
              </a:spcAft>
              <a:buClr>
                <a:srgbClr val="FFFFFF"/>
              </a:buClr>
              <a:buSzPts val="1500"/>
              <a:buFont typeface="Lato"/>
              <a:buChar char="●"/>
            </a:pPr>
            <a:r>
              <a:rPr b="0" i="0" lang="en-GB" sz="1500" u="none" cap="none" strike="noStrike">
                <a:solidFill>
                  <a:srgbClr val="FFFFFF"/>
                </a:solidFill>
                <a:latin typeface="Lato"/>
                <a:ea typeface="Lato"/>
                <a:cs typeface="Lato"/>
                <a:sym typeface="Lato"/>
              </a:rPr>
              <a:t>HDFS was different in the sense that it did not need a defined schema to store data</a:t>
            </a:r>
            <a:endParaRPr b="0" i="0" sz="1500" u="none" cap="none" strike="noStrike">
              <a:solidFill>
                <a:srgbClr val="FFFFFF"/>
              </a:solidFill>
              <a:latin typeface="Lato"/>
              <a:ea typeface="Lato"/>
              <a:cs typeface="Lato"/>
              <a:sym typeface="Lato"/>
            </a:endParaRPr>
          </a:p>
          <a:p>
            <a:pPr indent="-323850" lvl="0" marL="457200" marR="0" rtl="0" algn="l">
              <a:lnSpc>
                <a:spcPct val="115000"/>
              </a:lnSpc>
              <a:spcBef>
                <a:spcPts val="1000"/>
              </a:spcBef>
              <a:spcAft>
                <a:spcPts val="0"/>
              </a:spcAft>
              <a:buClr>
                <a:srgbClr val="FFFFFF"/>
              </a:buClr>
              <a:buSzPts val="1500"/>
              <a:buFont typeface="Lato"/>
              <a:buChar char="●"/>
            </a:pPr>
            <a:r>
              <a:rPr b="0" i="0" lang="en-GB" sz="1500" u="none" cap="none" strike="noStrike">
                <a:solidFill>
                  <a:srgbClr val="FFFFFF"/>
                </a:solidFill>
                <a:latin typeface="Lato"/>
                <a:ea typeface="Lato"/>
                <a:cs typeface="Lato"/>
                <a:sym typeface="Lato"/>
              </a:rPr>
              <a:t>This eventually led into the concept of a </a:t>
            </a:r>
            <a:r>
              <a:rPr b="0" i="0" lang="en-GB" sz="1500" u="none" cap="none" strike="noStrike">
                <a:solidFill>
                  <a:srgbClr val="FFD966"/>
                </a:solidFill>
                <a:latin typeface="Lato"/>
                <a:ea typeface="Lato"/>
                <a:cs typeface="Lato"/>
                <a:sym typeface="Lato"/>
              </a:rPr>
              <a:t>data lake</a:t>
            </a:r>
            <a:r>
              <a:rPr b="0" i="0" lang="en-GB" sz="1500" u="none" cap="none" strike="noStrike">
                <a:solidFill>
                  <a:srgbClr val="FFFFFF"/>
                </a:solidFill>
                <a:latin typeface="Lato"/>
                <a:ea typeface="Lato"/>
                <a:cs typeface="Lato"/>
                <a:sym typeface="Lato"/>
              </a:rPr>
              <a:t>, a central repository for capturing all raw enterprise data</a:t>
            </a:r>
            <a:endParaRPr b="0" i="0" sz="1500" u="none" cap="none" strike="noStrike">
              <a:solidFill>
                <a:srgbClr val="FFFFFF"/>
              </a:solidFill>
              <a:latin typeface="Lato"/>
              <a:ea typeface="Lato"/>
              <a:cs typeface="Lato"/>
              <a:sym typeface="Lato"/>
            </a:endParaRPr>
          </a:p>
          <a:p>
            <a:pPr indent="-323850" lvl="0" marL="457200" marR="0" rtl="0" algn="l">
              <a:lnSpc>
                <a:spcPct val="115000"/>
              </a:lnSpc>
              <a:spcBef>
                <a:spcPts val="1000"/>
              </a:spcBef>
              <a:spcAft>
                <a:spcPts val="0"/>
              </a:spcAft>
              <a:buClr>
                <a:srgbClr val="FFFFFF"/>
              </a:buClr>
              <a:buSzPts val="1500"/>
              <a:buFont typeface="Lato"/>
              <a:buChar char="●"/>
            </a:pPr>
            <a:r>
              <a:rPr b="0" i="0" lang="en-GB" sz="1500" u="none" cap="none" strike="noStrike">
                <a:solidFill>
                  <a:srgbClr val="FFFFFF"/>
                </a:solidFill>
                <a:latin typeface="Lato"/>
                <a:ea typeface="Lato"/>
                <a:cs typeface="Lato"/>
                <a:sym typeface="Lato"/>
              </a:rPr>
              <a:t>Typically, data lake technology is free, open source, and uses cheap servers </a:t>
            </a:r>
            <a:endParaRPr b="0" i="0" sz="1500" u="none" cap="none" strike="noStrike">
              <a:solidFill>
                <a:srgbClr val="FFFFFF"/>
              </a:solidFill>
              <a:latin typeface="Lato"/>
              <a:ea typeface="Lato"/>
              <a:cs typeface="Lato"/>
              <a:sym typeface="Lato"/>
            </a:endParaRPr>
          </a:p>
          <a:p>
            <a:pPr indent="-323850" lvl="0" marL="457200" marR="0" rtl="0" algn="l">
              <a:lnSpc>
                <a:spcPct val="115000"/>
              </a:lnSpc>
              <a:spcBef>
                <a:spcPts val="1000"/>
              </a:spcBef>
              <a:spcAft>
                <a:spcPts val="0"/>
              </a:spcAft>
              <a:buClr>
                <a:srgbClr val="FFFFFF"/>
              </a:buClr>
              <a:buSzPts val="1500"/>
              <a:buFont typeface="Lato"/>
              <a:buChar char="●"/>
            </a:pPr>
            <a:r>
              <a:rPr b="0" i="0" lang="en-GB" sz="1500" u="none" cap="none" strike="noStrike">
                <a:solidFill>
                  <a:srgbClr val="FFFFFF"/>
                </a:solidFill>
                <a:latin typeface="Lato"/>
                <a:ea typeface="Lato"/>
                <a:cs typeface="Lato"/>
                <a:sym typeface="Lato"/>
              </a:rPr>
              <a:t>However, data lakes were not a full solution as they lacked</a:t>
            </a:r>
            <a:endParaRPr b="0" i="0" sz="1500" u="none" cap="none" strike="noStrike">
              <a:solidFill>
                <a:srgbClr val="FFFFFF"/>
              </a:solidFill>
              <a:latin typeface="Lato"/>
              <a:ea typeface="Lato"/>
              <a:cs typeface="Lato"/>
              <a:sym typeface="Lato"/>
            </a:endParaRPr>
          </a:p>
          <a:p>
            <a:pPr indent="-323850" lvl="1" marL="914400" marR="0" rtl="0" algn="l">
              <a:lnSpc>
                <a:spcPct val="115000"/>
              </a:lnSpc>
              <a:spcBef>
                <a:spcPts val="1000"/>
              </a:spcBef>
              <a:spcAft>
                <a:spcPts val="1000"/>
              </a:spcAft>
              <a:buClr>
                <a:srgbClr val="FFFFFF"/>
              </a:buClr>
              <a:buSzPts val="1500"/>
              <a:buFont typeface="Lato"/>
              <a:buChar char="○"/>
            </a:pPr>
            <a:r>
              <a:rPr b="0" i="0" lang="en-GB" sz="1500" u="none" cap="none" strike="noStrike">
                <a:solidFill>
                  <a:srgbClr val="FFFFFF"/>
                </a:solidFill>
                <a:latin typeface="Lato"/>
                <a:ea typeface="Lato"/>
                <a:cs typeface="Lato"/>
                <a:sym typeface="Lato"/>
              </a:rPr>
              <a:t>ACID support, data quality enforcement, difficult on appending, handling of small files, handing of metadata</a:t>
            </a:r>
            <a:endParaRPr b="0" i="0" sz="1500" u="none" cap="none" strike="noStrike">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9"/>
          <p:cNvSpPr txBox="1"/>
          <p:nvPr>
            <p:ph type="ctrTitle"/>
          </p:nvPr>
        </p:nvSpPr>
        <p:spPr>
          <a:xfrm>
            <a:off x="230675" y="744100"/>
            <a:ext cx="8684700" cy="522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3200" u="none">
                <a:latin typeface="Lato"/>
                <a:ea typeface="Lato"/>
                <a:cs typeface="Lato"/>
                <a:sym typeface="Lato"/>
              </a:rPr>
              <a:t>The ideal solution</a:t>
            </a:r>
            <a:endParaRPr sz="3200" u="none">
              <a:latin typeface="Lato"/>
              <a:ea typeface="Lato"/>
              <a:cs typeface="Lato"/>
              <a:sym typeface="Lato"/>
            </a:endParaRPr>
          </a:p>
        </p:txBody>
      </p:sp>
      <p:pic>
        <p:nvPicPr>
          <p:cNvPr id="128" name="Google Shape;128;p9"/>
          <p:cNvPicPr preferRelativeResize="0"/>
          <p:nvPr/>
        </p:nvPicPr>
        <p:blipFill rotWithShape="1">
          <a:blip r:embed="rId3">
            <a:alphaModFix/>
          </a:blip>
          <a:srcRect b="0" l="0" r="0" t="0"/>
          <a:stretch/>
        </p:blipFill>
        <p:spPr>
          <a:xfrm>
            <a:off x="1037550" y="1426775"/>
            <a:ext cx="6793324" cy="3121351"/>
          </a:xfrm>
          <a:prstGeom prst="rect">
            <a:avLst/>
          </a:prstGeom>
          <a:noFill/>
          <a:ln>
            <a:noFill/>
          </a:ln>
        </p:spPr>
      </p:pic>
      <p:sp>
        <p:nvSpPr>
          <p:cNvPr id="129" name="Google Shape;129;p9"/>
          <p:cNvSpPr txBox="1"/>
          <p:nvPr/>
        </p:nvSpPr>
        <p:spPr>
          <a:xfrm>
            <a:off x="1573338" y="4612525"/>
            <a:ext cx="59973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GB" sz="1050" u="none" cap="none" strike="noStrike">
                <a:solidFill>
                  <a:schemeClr val="dk1"/>
                </a:solidFill>
                <a:highlight>
                  <a:srgbClr val="FFFFFF"/>
                </a:highlight>
                <a:latin typeface="Helvetica Neue"/>
                <a:ea typeface="Helvetica Neue"/>
                <a:cs typeface="Helvetica Neue"/>
                <a:sym typeface="Helvetica Neue"/>
              </a:rPr>
              <a:t>What we would like is a single architecture that can be used for as much of the functionality</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